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5" r:id="rId5"/>
  </p:sldMasterIdLst>
  <p:notesMasterIdLst>
    <p:notesMasterId r:id="rId32"/>
  </p:notesMasterIdLst>
  <p:sldIdLst>
    <p:sldId id="300" r:id="rId6"/>
    <p:sldId id="338" r:id="rId7"/>
    <p:sldId id="302" r:id="rId8"/>
    <p:sldId id="259" r:id="rId9"/>
    <p:sldId id="324" r:id="rId10"/>
    <p:sldId id="325" r:id="rId11"/>
    <p:sldId id="326" r:id="rId12"/>
    <p:sldId id="303" r:id="rId13"/>
    <p:sldId id="304" r:id="rId14"/>
    <p:sldId id="305" r:id="rId15"/>
    <p:sldId id="320" r:id="rId16"/>
    <p:sldId id="322" r:id="rId17"/>
    <p:sldId id="321" r:id="rId18"/>
    <p:sldId id="317" r:id="rId19"/>
    <p:sldId id="327" r:id="rId20"/>
    <p:sldId id="319" r:id="rId21"/>
    <p:sldId id="328" r:id="rId22"/>
    <p:sldId id="339" r:id="rId23"/>
    <p:sldId id="330" r:id="rId24"/>
    <p:sldId id="331" r:id="rId25"/>
    <p:sldId id="332" r:id="rId26"/>
    <p:sldId id="333" r:id="rId27"/>
    <p:sldId id="334" r:id="rId28"/>
    <p:sldId id="337" r:id="rId29"/>
    <p:sldId id="318" r:id="rId30"/>
    <p:sldId id="31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F127EB-B41F-47A3-92AD-055DBB52A3B4}" v="88" dt="2018-04-02T19:02:51.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759" autoAdjust="0"/>
  </p:normalViewPr>
  <p:slideViewPr>
    <p:cSldViewPr snapToGrid="0">
      <p:cViewPr varScale="1">
        <p:scale>
          <a:sx n="25" d="100"/>
          <a:sy n="25" d="100"/>
        </p:scale>
        <p:origin x="17" y="1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8/28/2018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that you can draw inspiration from. You will find this diagram within the learner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 mobile apps (built for Android and iOS, using Xamarin), and modern web apps will be developed to provide access to PolicyConnect. Both mobile apps and the web app rely on web services hosted in an API app. Sensitive configuration data, like connection strings, are stored in Key Vault and accessed on demand from the API App or Web App, so these settings never live in their file system.</a:t>
            </a:r>
          </a:p>
          <a:p>
            <a:endParaRPr lang="en-US" dirty="0"/>
          </a:p>
          <a:p>
            <a:r>
              <a:rPr lang="en-US" dirty="0"/>
              <a:t>The API App uses Azure Redis Cache to implement the cache aside pattern, caching data as it is retrieved from SQL Database.</a:t>
            </a:r>
          </a:p>
          <a:p>
            <a:endParaRPr lang="en-US" dirty="0"/>
          </a:p>
          <a:p>
            <a:r>
              <a:rPr lang="en-US" sz="1200" kern="1200" dirty="0">
                <a:solidFill>
                  <a:schemeClr val="tx1"/>
                </a:solidFill>
                <a:effectLst/>
                <a:latin typeface="+mn-lt"/>
                <a:ea typeface="+mn-ea"/>
                <a:cs typeface="+mn-cs"/>
              </a:rPr>
              <a:t>Full-text search of policy documents is enabled by the Indexer for Blob Storage (which indexes text in the Word and PDF documents) and stores the results in an Azure Search index.</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Azure API Management is used as a proof of concept for the future goal to create a API Store for development teams and affiliated partners.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PowerApps enable authorized business users to build mobile and web (CRUD) applications that interact with SQL Database and Azure Storage, while Microsoft Flow enables them to orchestrate between services such as Office 365 email for sending mobile notifications.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solution uses user and application identities maintained in Azure Active Directory.</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should Contoso implement the PolicyConnect mobile app?</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Utilize Xamarin within Visual Studio</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services supporting the mobile app backend? Would you suggest a Mobile App or an API App? Why?</a:t>
            </a:r>
          </a:p>
          <a:p>
            <a:pPr lvl="0"/>
            <a:r>
              <a:rPr lang="en-US" sz="2200" dirty="0">
                <a:solidFill>
                  <a:schemeClr val="tx1"/>
                </a:solidFill>
                <a:latin typeface="Segoe UI Semilight" panose="020B0402040204020203" pitchFamily="34" charset="0"/>
                <a:cs typeface="Segoe UI Semilight" panose="020B0402040204020203" pitchFamily="34" charset="0"/>
              </a:rPr>
              <a:t>- In this scenario, either one would work because API Apps and Mobile Apps expose the same functionality that Contoso needs to support the Web App and the APIs that are behind the Web App and the Xamarin mobile application.</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web site?</a:t>
            </a:r>
          </a:p>
          <a:p>
            <a:pPr marL="0" lvl="0" indent="0">
              <a:buFontTx/>
              <a:buNone/>
            </a:pPr>
            <a:r>
              <a:rPr lang="en-US" sz="2200" dirty="0">
                <a:solidFill>
                  <a:schemeClr val="tx1"/>
                </a:solidFill>
                <a:latin typeface="Segoe UI Semilight" panose="020B0402040204020203" pitchFamily="34" charset="0"/>
                <a:cs typeface="Segoe UI Semilight" panose="020B0402040204020203" pitchFamily="34" charset="0"/>
              </a:rPr>
              <a:t>- A Web App</a:t>
            </a:r>
          </a:p>
          <a:p>
            <a:pPr marL="342900" lvl="0" indent="-342900">
              <a:buFontTx/>
              <a:buChar char="-"/>
            </a:pPr>
            <a:endParaRPr lang="en-US" sz="2200" dirty="0">
              <a:solidFill>
                <a:schemeClr val="tx1"/>
              </a:solidFill>
              <a:latin typeface="Segoe UI Semilight" panose="020B0402040204020203" pitchFamily="34" charset="0"/>
              <a:cs typeface="Segoe UI Semilight" panose="020B0402040204020203" pitchFamily="34" charset="0"/>
            </a:endParaRPr>
          </a:p>
          <a:p>
            <a:pPr marL="0" lvl="0" indent="0">
              <a:buFontTx/>
              <a:buNone/>
            </a:pPr>
            <a:r>
              <a:rPr lang="en-US" sz="1200" b="1" kern="1200" dirty="0">
                <a:solidFill>
                  <a:schemeClr val="tx1"/>
                </a:solidFill>
                <a:effectLst/>
                <a:latin typeface="+mn-lt"/>
                <a:ea typeface="+mn-ea"/>
                <a:cs typeface="+mn-cs"/>
              </a:rPr>
              <a:t>What Azure service would provide a light weight, serverless API solution for retrieving policy documents from Azure blob storage?</a:t>
            </a:r>
          </a:p>
          <a:p>
            <a:pPr marL="0" lvl="0" indent="0">
              <a:buFontTx/>
              <a:buNone/>
            </a:pPr>
            <a:r>
              <a:rPr lang="en-US" sz="2200" b="0" dirty="0">
                <a:solidFill>
                  <a:schemeClr val="tx1"/>
                </a:solidFill>
                <a:latin typeface="Segoe UI Semilight" panose="020B0402040204020203" pitchFamily="34" charset="0"/>
                <a:cs typeface="Segoe UI Semilight" panose="020B0402040204020203" pitchFamily="34" charset="0"/>
              </a:rPr>
              <a:t>- Azure Functions Proxies provide an easy way to create serverless APIs, providing a way to break large APIs into multiple function apps (as in a microservices architecture), while still presenting a single API surface for clients.</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would you secure sensitive information used by the web site and APIs?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Rather than storing sensitive application secrets like credentials and database connection strings in the web.config of the Web and API Apps, Contoso should use Key Vault to store these secrets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dirty="0">
                <a:solidFill>
                  <a:schemeClr val="tx1"/>
                </a:solidFill>
                <a:latin typeface="Segoe UI Semilight" panose="020B0402040204020203" pitchFamily="34" charset="0"/>
                <a:cs typeface="Segoe UI Semilight" panose="020B0402040204020203" pitchFamily="34" charset="0"/>
              </a:rPr>
              <a:t>What recommendations can you make to help Contoso manage its API inventory as it grows in the future? Are there services in Azure that can provide a proof of concept *API Store* experience now and serve as path to development in the future?</a:t>
            </a:r>
            <a:r>
              <a:rPr lang="en-US" sz="22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Azure API Management has features to help Contoso quickly build and scale an API ecosystem and grow into the future. APIs can be organized into Product groups to provide organization and AAD integration comes out of the box. It will be relatively easy to develop new customer channels for affiliated partners and provide controlled discoverability and lifecycle management to development teams.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1606450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What tools would you recommend Contoso use to migrate their database? How would you use these?</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Contoso could utilize the SQL Server Data Tools (SSDT) for Visual Studio to detect any incompatibilities and fix any detected issues. </a:t>
            </a:r>
          </a:p>
          <a:p>
            <a:pPr lvl="0"/>
            <a:r>
              <a:rPr lang="en-US" sz="2200" dirty="0">
                <a:solidFill>
                  <a:schemeClr val="tx1"/>
                </a:solidFill>
                <a:latin typeface="Segoe UI Semilight" panose="020B0402040204020203" pitchFamily="34" charset="0"/>
                <a:cs typeface="Segoe UI Semilight" panose="020B0402040204020203" pitchFamily="34" charset="0"/>
              </a:rPr>
              <a:t>- They could also utilize the SQL Azure Migration Wizard (SAMW) to perform the incompatibility testing and to actually perform the migration of schema and data, assuming the database is small to medium in size. </a:t>
            </a:r>
          </a:p>
          <a:p>
            <a:pPr lvl="0"/>
            <a:r>
              <a:rPr lang="en-US" sz="2200" dirty="0">
                <a:solidFill>
                  <a:schemeClr val="tx1"/>
                </a:solidFill>
                <a:latin typeface="Segoe UI Semilight" panose="020B0402040204020203" pitchFamily="34" charset="0"/>
                <a:cs typeface="Segoe UI Semilight" panose="020B0402040204020203" pitchFamily="34" charset="0"/>
              </a:rPr>
              <a:t>- If the database is large, then they should use SQL Server Management Studio (SSMS), backup to a BACPAC and import it into SQL DB (which creates the SQL DB).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Segoe UI Semilight" panose="020B0402040204020203" pitchFamily="34" charset="0"/>
                <a:cs typeface="Segoe UI Semilight" panose="020B0402040204020203" pitchFamily="34" charset="0"/>
              </a:rPr>
              <a:t>What patterns and services would you use to reduce load on the database? Implement the scoreboards?</a:t>
            </a:r>
            <a:endParaRPr lang="en-US" sz="22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Use Azure Redis Cache and the cache-aside pattern.</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Check Azure Redis Cache is first on data requests. Return cached copy if exists, fetch from SQL Database if not, then save to Redis Cache. </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Scoreboards can also be implemented with Azure Redis Cache due to support for fast atomic incrementing of the values for any given string key (e.g., the key would be the username, the value the count). To reduce memory requirements for very large counts, use Redis’ HyperLogLog to store the counted value for each user key.</a:t>
            </a:r>
          </a:p>
          <a:p>
            <a:pPr lvl="0"/>
            <a:endParaRPr lang="en-US" sz="2200"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a:t>
            </a:r>
          </a:p>
          <a:p>
            <a:pPr lvl="0"/>
            <a:r>
              <a:rPr lang="en-US" sz="2200" dirty="0">
                <a:solidFill>
                  <a:schemeClr val="tx1"/>
                </a:solidFill>
                <a:latin typeface="Segoe UI Semilight" panose="020B0402040204020203" pitchFamily="34" charset="0"/>
                <a:cs typeface="Segoe UI Semilight" panose="020B0402040204020203" pitchFamily="34" charset="0"/>
              </a:rPr>
              <a:t>- In this approach, as data items are requested, the Azure Redis Cache is first checked to see if it exists there (if it is, then the cached copy is returned). Failing that, the application makes a request directly against SQL Database, but while returning the result to the client it also adds the data item into the Redis Cache. </a:t>
            </a:r>
          </a:p>
          <a:p>
            <a:pPr lvl="0"/>
            <a:r>
              <a:rPr lang="en-US" sz="2200" dirty="0">
                <a:solidFill>
                  <a:schemeClr val="tx1"/>
                </a:solidFill>
                <a:latin typeface="Segoe UI Semilight" panose="020B0402040204020203" pitchFamily="34" charset="0"/>
                <a:cs typeface="Segoe UI Semilight" panose="020B0402040204020203" pitchFamily="34" charset="0"/>
              </a:rPr>
              <a:t>- Scoreboards can be implemented effectively using Azure Redis Cache because of its support for fast atomic incrementing of the values for any given string key (e.g., the key would be the username, the value the count). To reduce memory requirements for very large counts (such as is possible collecting transaction counts per user in perpetuity), they could use Redis’ HyperLogLog to store the counted value for each user key. The HyperLogLog approximates the cardinality of a set the approximates the count of the number of unique items added (with an error rate less than 1%), and uses a fixed size of 12KB.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496915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Given their requirements, how would you enable full text search on the stored policy documents?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Use Azure Search and the Indexer for Azure Storage blobs. </a:t>
            </a:r>
          </a:p>
          <a:p>
            <a:pPr lvl="0"/>
            <a:r>
              <a:rPr lang="en-US" sz="2200" dirty="0">
                <a:solidFill>
                  <a:schemeClr val="tx1"/>
                </a:solidFill>
                <a:latin typeface="Segoe UI Semilight" panose="020B0402040204020203" pitchFamily="34" charset="0"/>
                <a:cs typeface="Segoe UI Semilight" panose="020B0402040204020203" pitchFamily="34" charset="0"/>
              </a:rPr>
              <a:t>- For files stored in Azure Storage Blobs, this indexer will full-text index PDFs, Microsoft Office Documents (DOCX, DOC, XLSX, XLS, PPTX, PPT and MSG), HTML, XML, ZIP, EML, JSON, and plain text files. They could then use the Azure Search .NET SDK from the API App to kick off searches.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09061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21055">
              <a:buNone/>
            </a:pPr>
            <a:r>
              <a:rPr lang="en-US" sz="2800" b="1" dirty="0">
                <a:solidFill>
                  <a:schemeClr val="tx1"/>
                </a:solidFill>
                <a:latin typeface="Segoe UI Semilight" panose="020B0402040204020203" pitchFamily="34" charset="0"/>
                <a:cs typeface="Segoe UI Semilight" panose="020B0402040204020203" pitchFamily="34" charset="0"/>
              </a:rPr>
              <a:t>How would you enable their business users to create their own internal mobile apps that help them streamline their processes without the time and resource investment required for full scale mobile apps?</a:t>
            </a:r>
            <a:endParaRPr lang="en-US" sz="24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PowerApps would enable business users at Contoso to create their own web and mobile apps that support CRUD functionality against data in SQL DB and Azure Storage Blobs.</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Microsoft Flow, which integrates with PowerApps but can also be used stand-alone, would enable them to create automated processes in ad-hoc fashion. Business users could create these for their own use or share them back with the rest of the organization.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554"/>
            <a:r>
              <a:rPr lang="en-US" dirty="0">
                <a:solidFill>
                  <a:srgbClr val="FFFFFF"/>
                </a:solidFill>
                <a:cs typeface="Segoe UI" panose="020B0502040204020203" pitchFamily="34" charset="0"/>
              </a:rPr>
              <a:t>This could be implemented with Microsoft Flow. </a:t>
            </a:r>
          </a:p>
          <a:p>
            <a:pPr lvl="0" defTabSz="914554"/>
            <a:r>
              <a:rPr lang="en-US" dirty="0">
                <a:solidFill>
                  <a:srgbClr val="FFFFFF"/>
                </a:solidFill>
                <a:cs typeface="Segoe UI" panose="020B0502040204020203" pitchFamily="34" charset="0"/>
              </a:rPr>
              <a:t>The business user would login to Microsoft Flow and create a new flow. It would begin with Office 365, on new email, where the priority flag is set to High. </a:t>
            </a:r>
          </a:p>
          <a:p>
            <a:pPr lvl="0" defTabSz="914554"/>
            <a:r>
              <a:rPr lang="en-US" dirty="0">
                <a:solidFill>
                  <a:srgbClr val="FFFFFF"/>
                </a:solidFill>
                <a:cs typeface="Segoe UI" panose="020B0502040204020203" pitchFamily="34" charset="0"/>
              </a:rPr>
              <a:t>Then a Push notification – send a push notification action would follow that can use the subject and sender of the email in the subject of the notification. </a:t>
            </a:r>
          </a:p>
          <a:p>
            <a:pPr lvl="0" defTabSz="914554"/>
            <a:r>
              <a:rPr lang="en-US" dirty="0">
                <a:solidFill>
                  <a:srgbClr val="FFFFFF"/>
                </a:solidFill>
                <a:cs typeface="Segoe UI" panose="020B0502040204020203" pitchFamily="34" charset="0"/>
              </a:rPr>
              <a:t>The user would save this flow. To receive notifications, the user would need to install the Microsoft Flow app on her mobile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292590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400" dirty="0">
                <a:solidFill>
                  <a:schemeClr val="tx1"/>
                </a:solidFill>
                <a:latin typeface="Segoe UI Semilight" panose="020B0402040204020203" pitchFamily="34" charset="0"/>
                <a:cs typeface="Segoe UI Semilight" panose="020B0402040204020203" pitchFamily="34" charset="0"/>
              </a:rPr>
              <a:t>* Microsoft Flow allows business users to automate their processes.</a:t>
            </a:r>
          </a:p>
          <a:p>
            <a:pPr lvl="0"/>
            <a:r>
              <a:rPr lang="en-US" sz="2400" dirty="0">
                <a:solidFill>
                  <a:schemeClr val="tx1"/>
                </a:solidFill>
                <a:latin typeface="Segoe UI Semilight" panose="020B0402040204020203" pitchFamily="34" charset="0"/>
                <a:cs typeface="Segoe UI Semilight" panose="020B0402040204020203" pitchFamily="34" charset="0"/>
              </a:rPr>
              <a:t>* Flow will not replace </a:t>
            </a:r>
            <a:r>
              <a:rPr lang="en-US" sz="2200" dirty="0">
                <a:solidFill>
                  <a:schemeClr val="tx1"/>
                </a:solidFill>
                <a:latin typeface="Segoe UI Semilight" panose="020B0402040204020203" pitchFamily="34" charset="0"/>
                <a:cs typeface="Segoe UI Semilight" panose="020B0402040204020203" pitchFamily="34" charset="0"/>
              </a:rPr>
              <a:t>Logic Apps. Logic Apps represent an “advanced” version of Microsoft Flow, providing support for more developer centric tasks, such as integrating API Apps as custom actions, whereas Flow only provides pre-built actions.</a:t>
            </a:r>
            <a:endParaRPr lang="en-US" sz="1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Segoe UI Semilight" panose="020B0402040204020203" pitchFamily="34" charset="0"/>
                <a:cs typeface="Segoe UI Semilight" panose="020B0402040204020203" pitchFamily="34" charset="0"/>
              </a:rPr>
              <a:t>* Azure Key Vault provides a mechanism to store secrets encrypted and securely stored within the confines of specialized hardware called Hardware Security Modules (HSM).</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 proof of concept that demonstrates the capabilities of Azure API Management can be put together quickly and can easily be scaled up to create the API Store experience Contoso is looking for.</a:t>
            </a:r>
            <a:endParaRPr lang="en-US" sz="2400" dirty="0">
              <a:solidFill>
                <a:schemeClr val="tx1"/>
              </a:solidFill>
              <a:latin typeface="Segoe UI Semilight" panose="020B0402040204020203" pitchFamily="34" charset="0"/>
              <a:cs typeface="Segoe UI Semilight" panose="020B0402040204020203" pitchFamily="34" charset="0"/>
            </a:endParaRPr>
          </a:p>
          <a:p>
            <a:pPr lvl="0"/>
            <a:r>
              <a:rPr lang="en-US" sz="2400" dirty="0">
                <a:solidFill>
                  <a:schemeClr val="tx1"/>
                </a:solidFill>
                <a:latin typeface="Segoe UI Semilight" panose="020B0402040204020203" pitchFamily="34" charset="0"/>
                <a:cs typeface="Segoe UI Semilight" panose="020B0402040204020203" pitchFamily="34" charset="0"/>
              </a:rPr>
              <a:t>* It is likely that a feature that was previously built into SQL Server and used from applications directly now runs external to Azure SQL Database in the form of a separate Azure service. Examples include:</a:t>
            </a:r>
          </a:p>
          <a:p>
            <a:pPr lvl="1"/>
            <a:r>
              <a:rPr lang="en-US" sz="2200" b="1" dirty="0">
                <a:solidFill>
                  <a:schemeClr val="tx1"/>
                </a:solidFill>
                <a:latin typeface="Segoe UI Semilight" panose="020B0402040204020203" pitchFamily="34" charset="0"/>
                <a:cs typeface="Segoe UI Semilight" panose="020B0402040204020203" pitchFamily="34" charset="0"/>
              </a:rPr>
              <a:t>Linked servers</a:t>
            </a:r>
            <a:r>
              <a:rPr lang="en-US" sz="2200" dirty="0">
                <a:solidFill>
                  <a:schemeClr val="tx1"/>
                </a:solidFill>
                <a:latin typeface="Segoe UI Semilight" panose="020B0402040204020203" pitchFamily="34" charset="0"/>
                <a:cs typeface="Segoe UI Semilight" panose="020B0402040204020203" pitchFamily="34" charset="0"/>
              </a:rPr>
              <a:t>- are not supported by SQL Server, but cross database read-only querying is possible using elastic database query. </a:t>
            </a:r>
          </a:p>
          <a:p>
            <a:pPr lvl="1"/>
            <a:r>
              <a:rPr lang="en-US" sz="2200" b="1" dirty="0">
                <a:solidFill>
                  <a:schemeClr val="tx1"/>
                </a:solidFill>
                <a:latin typeface="Segoe UI Semilight" panose="020B0402040204020203" pitchFamily="34" charset="0"/>
                <a:cs typeface="Segoe UI Semilight" panose="020B0402040204020203" pitchFamily="34" charset="0"/>
              </a:rPr>
              <a:t>Database Mail</a:t>
            </a:r>
            <a:r>
              <a:rPr lang="en-US" sz="2200" dirty="0">
                <a:solidFill>
                  <a:schemeClr val="tx1"/>
                </a:solidFill>
                <a:latin typeface="Segoe UI Semilight" panose="020B0402040204020203" pitchFamily="34" charset="0"/>
                <a:cs typeface="Segoe UI Semilight" panose="020B0402040204020203" pitchFamily="34" charset="0"/>
              </a:rPr>
              <a:t>- which was used to send email directly from SQL Server is not supported, but there are multiple alternatives (such as using Office 365 and SendGrid) that applications can use to send emails. </a:t>
            </a:r>
          </a:p>
          <a:p>
            <a:pPr lvl="1"/>
            <a:r>
              <a:rPr lang="en-US" sz="2200" b="1" dirty="0">
                <a:solidFill>
                  <a:schemeClr val="tx1"/>
                </a:solidFill>
                <a:latin typeface="Segoe UI Semilight" panose="020B0402040204020203" pitchFamily="34" charset="0"/>
                <a:cs typeface="Segoe UI Semilight" panose="020B0402040204020203" pitchFamily="34" charset="0"/>
              </a:rPr>
              <a:t>SQL Server Agent Jobs</a:t>
            </a:r>
            <a:r>
              <a:rPr lang="en-US" sz="2200" dirty="0">
                <a:solidFill>
                  <a:schemeClr val="tx1"/>
                </a:solidFill>
                <a:latin typeface="Segoe UI Semilight" panose="020B0402040204020203" pitchFamily="34" charset="0"/>
                <a:cs typeface="Segoe UI Semilight" panose="020B0402040204020203" pitchFamily="34" charset="0"/>
              </a:rPr>
              <a:t>- these background processes can usually be migrated to a Web Job (running within an App Service), Azure Functions, or to Cloud Service Worker Role. </a:t>
            </a:r>
          </a:p>
          <a:p>
            <a:pPr lvl="1"/>
            <a:r>
              <a:rPr lang="en-US" sz="2200" b="1" dirty="0">
                <a:solidFill>
                  <a:schemeClr val="tx1"/>
                </a:solidFill>
                <a:latin typeface="Segoe UI Semilight" panose="020B0402040204020203" pitchFamily="34" charset="0"/>
                <a:cs typeface="Segoe UI Semilight" panose="020B0402040204020203" pitchFamily="34" charset="0"/>
              </a:rPr>
              <a:t>Service Broker</a:t>
            </a:r>
            <a:r>
              <a:rPr lang="en-US" sz="2200" dirty="0">
                <a:solidFill>
                  <a:schemeClr val="tx1"/>
                </a:solidFill>
                <a:latin typeface="Segoe UI Semilight" panose="020B0402040204020203" pitchFamily="34" charset="0"/>
                <a:cs typeface="Segoe UI Semilight" panose="020B0402040204020203" pitchFamily="34" charset="0"/>
              </a:rPr>
              <a:t>- numerous alternative messaging options exist in Azure, including Azure Storage Queues and Azure Service Bus Brokered Messaging.</a:t>
            </a:r>
            <a:endParaRPr lang="en-US" sz="1800" dirty="0">
              <a:solidFill>
                <a:schemeClr val="tx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8/28/2018 11:53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dirty="0">
                <a:solidFill>
                  <a:schemeClr val="bg1"/>
                </a:solidFill>
                <a:latin typeface="Segoe UI" panose="020B0502040204020203" pitchFamily="34" charset="0"/>
                <a:cs typeface="Segoe UI" panose="020B0502040204020203" pitchFamily="34" charset="0"/>
              </a:rPr>
              <a:t>Contoso Ltd. is a new company in a very old business. Founded in Auckland, New Zealand, in 2005, by senior life insurance executives, the ambitious new company provides a full range of long-term insurance services to help people who are underinsured.</a:t>
            </a:r>
          </a:p>
          <a:p>
            <a:pPr marL="0" indent="0">
              <a:spcAft>
                <a:spcPts val="882"/>
              </a:spcAft>
              <a:buNone/>
            </a:pPr>
            <a:r>
              <a:rPr lang="en-US" sz="1200" dirty="0">
                <a:solidFill>
                  <a:schemeClr val="bg1"/>
                </a:solidFill>
              </a:rPr>
              <a:t>Almost from the start, the company grew far faster than anticipated. An avalanche of business meant that the original processes created to manage policy documentation became overloaded.  Employees struggled to cope, even as the headcount rose from five to 110 during the first year.</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dirty="0">
                <a:solidFill>
                  <a:schemeClr val="bg1"/>
                </a:solidFill>
              </a:rPr>
              <a:t>Contoso Ltd. implemented PolicyConnect, a custom Windows Forms application used by their staff to input key metadata that includes policy holder information such as insured amount, beneficiary, policy type, and any deductible and out of pocket requirements.  </a:t>
            </a:r>
          </a:p>
          <a:p>
            <a:pPr lvl="0">
              <a:spcAft>
                <a:spcPts val="882"/>
              </a:spcAft>
            </a:pPr>
            <a:r>
              <a:rPr lang="en-US" sz="1200" dirty="0">
                <a:solidFill>
                  <a:schemeClr val="bg1"/>
                </a:solidFill>
              </a:rPr>
              <a:t>Contoso employees access this application which ultimately stores its data in a SQL Server 2008 database, and a file server on their local area network.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Contoso employees rely on email as a workflow engine relative to the document management tasks. They are using Office 365.</a:t>
            </a:r>
          </a:p>
          <a:p>
            <a:pPr>
              <a:spcAft>
                <a:spcPts val="882"/>
              </a:spcAft>
            </a:pPr>
            <a:r>
              <a:rPr lang="en-US" sz="1200" dirty="0">
                <a:solidFill>
                  <a:schemeClr val="bg1"/>
                </a:solidFill>
              </a:rPr>
              <a:t>Executive leadership have frequent challenges in gauging productivity and throughput given the manual workflow</a:t>
            </a:r>
            <a:r>
              <a:rPr lang="en-US" sz="1200" kern="1200" dirty="0">
                <a:solidFill>
                  <a:schemeClr val="tx1"/>
                </a:solidFill>
                <a:effectLst/>
                <a:latin typeface="+mn-lt"/>
                <a:ea typeface="+mn-ea"/>
                <a:cs typeface="+mn-cs"/>
              </a:rPr>
              <a:t>—</a:t>
            </a:r>
            <a:r>
              <a:rPr lang="en-US" sz="1200" dirty="0">
                <a:solidFill>
                  <a:schemeClr val="bg1"/>
                </a:solidFill>
              </a:rPr>
              <a:t>they feel that are blocked in quickly getting to the insights they need because each new question seems to need more custom development.</a:t>
            </a:r>
          </a:p>
          <a:p>
            <a:pPr>
              <a:spcAft>
                <a:spcPts val="882"/>
              </a:spcAft>
            </a:pPr>
            <a:r>
              <a:rPr lang="en-US" sz="1200" dirty="0">
                <a:solidFill>
                  <a:schemeClr val="bg1"/>
                </a:solidFill>
              </a:rPr>
              <a:t>Wants to make their policy holder system available to its employees and brokers via web and mobile applications without requiring VPN, and store policies in cloud storage for retrieval via the new apps.</a:t>
            </a:r>
          </a:p>
          <a:p>
            <a:pPr>
              <a:spcAft>
                <a:spcPts val="882"/>
              </a:spcAft>
            </a:pPr>
            <a:r>
              <a:rPr lang="en-US" sz="1200" dirty="0">
                <a:solidFill>
                  <a:schemeClr val="bg1"/>
                </a:solidFill>
              </a:rPr>
              <a:t>They would like to migrate their SQL Server based database to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Want to ensure they employ best practices for mitigating the impact of repeated querying of the database </a:t>
            </a:r>
          </a:p>
          <a:p>
            <a:pPr>
              <a:spcAft>
                <a:spcPts val="882"/>
              </a:spcAft>
            </a:pPr>
            <a:r>
              <a:rPr lang="en-US" sz="1200" dirty="0">
                <a:solidFill>
                  <a:schemeClr val="bg1"/>
                </a:solidFill>
              </a:rPr>
              <a:t>Looking to implement a scoreboard of sorts that tracks the most active users in a 24-hour period, as well as approximate the number of operations that user performed with the system in perpetuity </a:t>
            </a:r>
          </a:p>
          <a:p>
            <a:pPr>
              <a:spcAft>
                <a:spcPts val="882"/>
              </a:spcAft>
            </a:pPr>
            <a:r>
              <a:rPr lang="en-US" sz="1200" dirty="0">
                <a:solidFill>
                  <a:schemeClr val="bg1"/>
                </a:solidFill>
              </a:rPr>
              <a:t>Want to make sure they have a streamlined way for internal departments to quickly build their own apps to automate time saving micro-processes without having to involve the PolicyConnect development team or ideally, even developers </a:t>
            </a:r>
          </a:p>
          <a:p>
            <a:pPr>
              <a:spcAft>
                <a:spcPts val="882"/>
              </a:spcAft>
            </a:pPr>
            <a:r>
              <a:rPr lang="en-US" sz="1200" dirty="0">
                <a:solidFill>
                  <a:schemeClr val="bg1"/>
                </a:solidFill>
              </a:rPr>
              <a:t>Improve security by externalizing secrets such as connection strings from the web apps and APIs, and storing them in an encrypted location accessible only to authorized services </a:t>
            </a:r>
          </a:p>
          <a:p>
            <a:pPr marL="0" marR="0" lvl="0" indent="0" algn="l" defTabSz="914400" rtl="0" eaLnBrk="1" fontAlgn="auto" latinLnBrk="0" hangingPunct="1">
              <a:lnSpc>
                <a:spcPct val="100000"/>
              </a:lnSpc>
              <a:spcBef>
                <a:spcPts val="0"/>
              </a:spcBef>
              <a:spcAft>
                <a:spcPts val="882"/>
              </a:spcAft>
              <a:buClrTx/>
              <a:buSzTx/>
              <a:buFontTx/>
              <a:buNone/>
              <a:tabLst/>
              <a:defRPr/>
            </a:pPr>
            <a:r>
              <a:rPr lang="en-US" sz="1200" b="0" kern="1200" dirty="0">
                <a:solidFill>
                  <a:schemeClr val="tx1"/>
                </a:solidFill>
                <a:effectLst/>
                <a:latin typeface="+mn-lt"/>
                <a:ea typeface="+mn-ea"/>
                <a:cs typeface="+mn-cs"/>
              </a:rPr>
              <a:t>Contoso has multiple development teams and is concerned about duplication of effort and change management as they move more business logic to APIs. They also are considering opening a subset of APIs to a network </a:t>
            </a:r>
            <a:r>
              <a:rPr lang="en-US" sz="1200" b="0" kern="1200">
                <a:solidFill>
                  <a:schemeClr val="tx1"/>
                </a:solidFill>
                <a:effectLst/>
                <a:latin typeface="+mn-lt"/>
                <a:ea typeface="+mn-ea"/>
                <a:cs typeface="+mn-cs"/>
              </a:rPr>
              <a:t>of affiliated </a:t>
            </a:r>
            <a:r>
              <a:rPr lang="en-US" sz="1200" b="0" kern="1200" dirty="0">
                <a:solidFill>
                  <a:schemeClr val="tx1"/>
                </a:solidFill>
                <a:effectLst/>
                <a:latin typeface="+mn-lt"/>
                <a:ea typeface="+mn-ea"/>
                <a:cs typeface="+mn-cs"/>
              </a:rPr>
              <a:t>partners.</a:t>
            </a:r>
          </a:p>
          <a:p>
            <a:pPr>
              <a:spcAft>
                <a:spcPts val="882"/>
              </a:spcAft>
            </a:pPr>
            <a:endParaRPr lang="en-US"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Contoso wants to modernize the architecture of their solution, while keeping it .NET based. </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would like a .NET developer-friendly way to implement their PolicyConnect mobile app for Android and iOS.</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are looking for ways to empower their business users to create their own internal mobile apps that help them streamline their processes without the time and resource investment that goes into implementing full scale mobile apps.</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would like to improve the management of application secrets.</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would like to make all of their policy documents full-text searchable, with the minimal amount of implementation effort.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are interested in leveraging serverless technologies to speed up API development and are interested in a POC that can be used to retrieve policy documents from storage.</a:t>
            </a:r>
            <a:endParaRPr lang="en-US" sz="2800" dirty="0">
              <a:solidFill>
                <a:schemeClr val="tx1"/>
              </a:solidFill>
              <a:latin typeface="Segoe UI Semilight" panose="020B0402040204020203" pitchFamily="34" charset="0"/>
              <a:cs typeface="Segoe UI Semilight" panose="020B0402040204020203" pitchFamily="34" charset="0"/>
            </a:endParaRP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would like to migrate to SQL Database.</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Contoso wants to understand how to better deploy caching in their solution, both for the purpose of lessening load on the database and for providing scalable scoreboards.</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Arial" panose="020B0604020202020204" pitchFamily="34" charset="0"/>
              <a:buChar char="•"/>
            </a:pPr>
            <a:r>
              <a:rPr lang="en-US" sz="2400" dirty="0">
                <a:solidFill>
                  <a:schemeClr val="tx1"/>
                </a:solidFill>
                <a:latin typeface="Segoe UI Semilight" panose="020B0402040204020203" pitchFamily="34" charset="0"/>
                <a:cs typeface="Segoe UI Semilight" panose="020B0402040204020203" pitchFamily="34" charset="0"/>
              </a:rPr>
              <a:t>We’ve seen services like IFTTT that let business users automate processes, does Azure offer something similar?</a:t>
            </a:r>
          </a:p>
          <a:p>
            <a:pPr marL="342900" lvl="0" indent="-342900">
              <a:buFont typeface="Arial" panose="020B0604020202020204" pitchFamily="34" charset="0"/>
              <a:buChar char="•"/>
            </a:pPr>
            <a:r>
              <a:rPr lang="en-US" sz="2400" dirty="0">
                <a:solidFill>
                  <a:schemeClr val="tx1"/>
                </a:solidFill>
                <a:latin typeface="Segoe UI Semilight" panose="020B0402040204020203" pitchFamily="34" charset="0"/>
                <a:cs typeface="Segoe UI Semilight" panose="020B0402040204020203" pitchFamily="34" charset="0"/>
              </a:rPr>
              <a:t>Our developers have heard of Logic Apps, will these be replaced by Microsoft Flow?</a:t>
            </a:r>
          </a:p>
          <a:p>
            <a:pPr marL="342900" lvl="0" indent="-342900">
              <a:buFont typeface="Arial" panose="020B0604020202020204" pitchFamily="34" charset="0"/>
              <a:buChar char="•"/>
            </a:pPr>
            <a:r>
              <a:rPr lang="en-US" sz="2400" dirty="0">
                <a:solidFill>
                  <a:schemeClr val="tx1"/>
                </a:solidFill>
                <a:latin typeface="Segoe UI Semilight" panose="020B0402040204020203" pitchFamily="34" charset="0"/>
                <a:cs typeface="Segoe UI Semilight" panose="020B0402040204020203" pitchFamily="34" charset="0"/>
              </a:rPr>
              <a:t>Is there really a way to securely store application secrets in the cloud?</a:t>
            </a:r>
          </a:p>
          <a:p>
            <a:pPr marL="342900" lvl="0" indent="-342900">
              <a:buFont typeface="Arial" panose="020B0604020202020204" pitchFamily="34" charset="0"/>
              <a:buChar char="•"/>
            </a:pPr>
            <a:r>
              <a:rPr lang="en-US" sz="2400" dirty="0">
                <a:solidFill>
                  <a:schemeClr val="tx1"/>
                </a:solidFill>
                <a:latin typeface="Segoe UI Semilight" panose="020B0402040204020203" pitchFamily="34" charset="0"/>
                <a:cs typeface="Segoe UI Semilight" panose="020B0402040204020203" pitchFamily="34" charset="0"/>
              </a:rPr>
              <a:t>We noticed that SQL Database does not support all the features we are accustomed to in SQL Server, not that we are using them currently. Specifically, we were thinking about Linked Servers, Database Mail, SQL Server Agent Jobs, and Service Broker. What are our options for these in Azure?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Moving everything to APIs sounds great but how can we stay on top of our API inventory and manage discoverability, security, lifecycle, and monitoring into the future? Is there something we could use to easily develop a proof of concept now?</a:t>
            </a:r>
          </a:p>
          <a:p>
            <a:pPr marL="342900" lvl="0" indent="-342900">
              <a:buFont typeface="Arial" panose="020B0604020202020204" pitchFamily="34" charset="0"/>
              <a:buChar char="•"/>
            </a:pPr>
            <a:endParaRPr lang="en-US" sz="2400" dirty="0">
              <a:solidFill>
                <a:schemeClr val="tx1"/>
              </a:solidFill>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6697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8.sv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4.png"/><Relationship Id="rId7"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35.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App modernization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The Common scenario for an E-Commerce Website diagram has an Enterprise and an End User connected via an internet tier, a services tier, and a data tier." title="Common scenarios for e-commerce webistes">
            <a:extLst>
              <a:ext uri="{FF2B5EF4-FFF2-40B4-BE49-F238E27FC236}">
                <a16:creationId xmlns:a16="http://schemas.microsoft.com/office/drawing/2014/main" id="{AA30D422-21D5-48DF-B050-B05FA5233430}"/>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a:off x="1630502" y="1080161"/>
            <a:ext cx="8842567" cy="56630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Pair with another table</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784599"/>
            <a:ext cx="10392664" cy="333937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 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Mirand Lark, General Manager, Contoso Ltd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Preferred audience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High level architecture diagram of the preferred solution">
            <a:extLst>
              <a:ext uri="{FF2B5EF4-FFF2-40B4-BE49-F238E27FC236}">
                <a16:creationId xmlns:a16="http://schemas.microsoft.com/office/drawing/2014/main" id="{B35902E9-3C1A-4055-89CB-A55A1498D4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368" y="1089963"/>
            <a:ext cx="10078581" cy="5632384"/>
          </a:xfrm>
          <a:prstGeom prst="rect">
            <a:avLst/>
          </a:prstGeom>
        </p:spPr>
      </p:pic>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379689" cy="5432182"/>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latin typeface="+mj-lt"/>
            </a:endParaRPr>
          </a:p>
          <a:p>
            <a:r>
              <a:rPr lang="en-US" sz="2600" dirty="0">
                <a:solidFill>
                  <a:schemeClr val="tx1"/>
                </a:solidFill>
                <a:latin typeface="Segoe UI Semilight" panose="020B0402040204020203" pitchFamily="34" charset="0"/>
                <a:cs typeface="Segoe UI Semilight" panose="020B0402040204020203" pitchFamily="34" charset="0"/>
              </a:rPr>
              <a:t>Build mobile with </a:t>
            </a:r>
            <a:r>
              <a:rPr lang="en-US" sz="2600" dirty="0" err="1">
                <a:solidFill>
                  <a:schemeClr val="tx1"/>
                </a:solidFill>
                <a:latin typeface="Segoe UI Semilight" panose="020B0402040204020203" pitchFamily="34" charset="0"/>
                <a:cs typeface="Segoe UI Semilight" panose="020B0402040204020203" pitchFamily="34" charset="0"/>
              </a:rPr>
              <a:t>Xamarin</a:t>
            </a:r>
            <a:endParaRPr lang="en-US" sz="2600" dirty="0">
              <a:solidFill>
                <a:schemeClr val="tx1"/>
              </a:solidFill>
              <a:latin typeface="Segoe UI Semilight" panose="020B0402040204020203" pitchFamily="34" charset="0"/>
              <a:cs typeface="Segoe UI Semilight" panose="020B0402040204020203" pitchFamily="34" charset="0"/>
            </a:endParaRPr>
          </a:p>
          <a:p>
            <a:r>
              <a:rPr lang="en-US" sz="2600" dirty="0">
                <a:solidFill>
                  <a:schemeClr val="tx1"/>
                </a:solidFill>
                <a:latin typeface="Segoe UI Semilight" panose="020B0402040204020203" pitchFamily="34" charset="0"/>
                <a:cs typeface="Segoe UI Semilight" panose="020B0402040204020203" pitchFamily="34" charset="0"/>
              </a:rPr>
              <a:t>Use an API App for the back-end</a:t>
            </a:r>
          </a:p>
          <a:p>
            <a:r>
              <a:rPr lang="en-US" sz="2600" dirty="0">
                <a:solidFill>
                  <a:schemeClr val="tx1"/>
                </a:solidFill>
                <a:latin typeface="Segoe UI Semilight" panose="020B0402040204020203" pitchFamily="34" charset="0"/>
                <a:cs typeface="Segoe UI Semilight" panose="020B0402040204020203" pitchFamily="34" charset="0"/>
              </a:rPr>
              <a:t>Host web site with a Web App</a:t>
            </a:r>
          </a:p>
          <a:p>
            <a:r>
              <a:rPr lang="en-US" sz="2600" dirty="0">
                <a:solidFill>
                  <a:schemeClr val="tx1"/>
                </a:solidFill>
                <a:latin typeface="Segoe UI Semilight" panose="020B0402040204020203" pitchFamily="34" charset="0"/>
                <a:cs typeface="Segoe UI Semilight" panose="020B0402040204020203" pitchFamily="34" charset="0"/>
              </a:rPr>
              <a:t>Use Azure Functions Proxies</a:t>
            </a:r>
          </a:p>
          <a:p>
            <a:pPr marL="0" indent="0">
              <a:spcAft>
                <a:spcPts val="882"/>
              </a:spcAft>
              <a:buNone/>
            </a:pPr>
            <a:endParaRPr lang="en-US" sz="1800" dirty="0">
              <a:solidFill>
                <a:schemeClr val="tx1"/>
              </a:solidFill>
            </a:endParaRPr>
          </a:p>
        </p:txBody>
      </p:sp>
      <p:pic>
        <p:nvPicPr>
          <p:cNvPr id="5" name="Picture 4" descr="Web App logo">
            <a:extLst>
              <a:ext uri="{FF2B5EF4-FFF2-40B4-BE49-F238E27FC236}">
                <a16:creationId xmlns:a16="http://schemas.microsoft.com/office/drawing/2014/main" id="{46D44F2C-8E3B-403A-8D1D-D06731584748}"/>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795412" y="5126077"/>
            <a:ext cx="1325989" cy="1325989"/>
          </a:xfrm>
          <a:prstGeom prst="rect">
            <a:avLst/>
          </a:prstGeom>
        </p:spPr>
      </p:pic>
      <p:pic>
        <p:nvPicPr>
          <p:cNvPr id="7" name="Picture 6" descr="API app logo">
            <a:extLst>
              <a:ext uri="{FF2B5EF4-FFF2-40B4-BE49-F238E27FC236}">
                <a16:creationId xmlns:a16="http://schemas.microsoft.com/office/drawing/2014/main" id="{86E92380-47EA-433A-B5A3-34E72F2C423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387373" y="5126077"/>
            <a:ext cx="1325989" cy="1325989"/>
          </a:xfrm>
          <a:prstGeom prst="rect">
            <a:avLst/>
          </a:prstGeom>
        </p:spPr>
      </p:pic>
      <p:pic>
        <p:nvPicPr>
          <p:cNvPr id="9" name="Picture 8" descr="Xamarin logo">
            <a:extLst>
              <a:ext uri="{FF2B5EF4-FFF2-40B4-BE49-F238E27FC236}">
                <a16:creationId xmlns:a16="http://schemas.microsoft.com/office/drawing/2014/main" id="{478DE890-B711-460F-AFC1-5239F05E5C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691" y="4897915"/>
            <a:ext cx="1990744" cy="1782312"/>
          </a:xfrm>
          <a:prstGeom prst="rect">
            <a:avLst/>
          </a:prstGeom>
        </p:spPr>
      </p:pic>
      <p:pic>
        <p:nvPicPr>
          <p:cNvPr id="6" name="Picture 5" descr="Mobile device running the PolicyConnect mobile app" title="Mobile device">
            <a:extLst>
              <a:ext uri="{FF2B5EF4-FFF2-40B4-BE49-F238E27FC236}">
                <a16:creationId xmlns:a16="http://schemas.microsoft.com/office/drawing/2014/main" id="{67A62A82-E761-4BD6-B1A0-4368761DCB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9513" y="589540"/>
            <a:ext cx="3310423" cy="590847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Use Key Vault to store sensitive application secrets like database connection strings</a:t>
            </a:r>
            <a:endParaRPr lang="en-US" sz="2800" dirty="0">
              <a:solidFill>
                <a:schemeClr val="tx1"/>
              </a:solidFill>
            </a:endParaRPr>
          </a:p>
        </p:txBody>
      </p:sp>
      <p:pic>
        <p:nvPicPr>
          <p:cNvPr id="7" name="Picture 6" descr="Key Vault with secrets">
            <a:extLst>
              <a:ext uri="{FF2B5EF4-FFF2-40B4-BE49-F238E27FC236}">
                <a16:creationId xmlns:a16="http://schemas.microsoft.com/office/drawing/2014/main" id="{AC363439-94E4-4C4A-B75F-D28ED4AFEFE8}"/>
              </a:ext>
            </a:extLst>
          </p:cNvPr>
          <p:cNvPicPr>
            <a:picLocks noChangeAspect="1"/>
          </p:cNvPicPr>
          <p:nvPr/>
        </p:nvPicPr>
        <p:blipFill>
          <a:blip r:embed="rId3"/>
          <a:stretch>
            <a:fillRect/>
          </a:stretch>
        </p:blipFill>
        <p:spPr>
          <a:xfrm>
            <a:off x="1190864" y="3177225"/>
            <a:ext cx="9810272" cy="3197003"/>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API Management</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Contoso should use Azure API Management now to put together a proof of concept solution</a:t>
            </a:r>
            <a:endParaRPr lang="en-US" sz="2800" dirty="0">
              <a:solidFill>
                <a:schemeClr val="tx1"/>
              </a:solidFill>
            </a:endParaRPr>
          </a:p>
        </p:txBody>
      </p:sp>
      <p:pic>
        <p:nvPicPr>
          <p:cNvPr id="8" name="Picture 7" descr="Azure API Management Icon">
            <a:extLst>
              <a:ext uri="{FF2B5EF4-FFF2-40B4-BE49-F238E27FC236}">
                <a16:creationId xmlns:a16="http://schemas.microsoft.com/office/drawing/2014/main" id="{B2DB38DD-87CB-404E-8FB5-C854DA86A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71" y="3209769"/>
            <a:ext cx="5279283" cy="2771624"/>
          </a:xfrm>
          <a:prstGeom prst="rect">
            <a:avLst/>
          </a:prstGeom>
        </p:spPr>
      </p:pic>
      <p:sp>
        <p:nvSpPr>
          <p:cNvPr id="9" name="Rectangle 8">
            <a:extLst>
              <a:ext uri="{FF2B5EF4-FFF2-40B4-BE49-F238E27FC236}">
                <a16:creationId xmlns:a16="http://schemas.microsoft.com/office/drawing/2014/main" id="{065DE207-C609-474C-B070-5205F304413C}"/>
              </a:ext>
            </a:extLst>
          </p:cNvPr>
          <p:cNvSpPr/>
          <p:nvPr/>
        </p:nvSpPr>
        <p:spPr>
          <a:xfrm>
            <a:off x="929959" y="6027727"/>
            <a:ext cx="3325719" cy="461665"/>
          </a:xfrm>
          <a:prstGeom prst="rect">
            <a:avLst/>
          </a:prstGeom>
        </p:spPr>
        <p:txBody>
          <a:bodyPr wrap="none">
            <a:spAutoFit/>
          </a:bodyPr>
          <a:lstStyle/>
          <a:p>
            <a:r>
              <a:rPr lang="en-US" sz="2400" dirty="0">
                <a:latin typeface="Segoe UI Semilight" panose="020B0402040204020203" pitchFamily="34" charset="0"/>
                <a:cs typeface="Segoe UI Semilight" panose="020B0402040204020203" pitchFamily="34" charset="0"/>
              </a:rPr>
              <a:t>Azure API Management</a:t>
            </a:r>
            <a:endParaRPr lang="en-US" sz="2400" dirty="0"/>
          </a:p>
        </p:txBody>
      </p:sp>
      <p:pic>
        <p:nvPicPr>
          <p:cNvPr id="5" name="Picture 4" descr="API Management overview diagram&#10;&#10;Depicts developers, API managers and API consumers using API Management features to publish, mediate, and consume APIs">
            <a:extLst>
              <a:ext uri="{FF2B5EF4-FFF2-40B4-BE49-F238E27FC236}">
                <a16:creationId xmlns:a16="http://schemas.microsoft.com/office/drawing/2014/main" id="{CA5E667B-6201-4FBF-B306-202A12FA5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922" y="3036434"/>
            <a:ext cx="6426739" cy="3556936"/>
          </a:xfrm>
          <a:prstGeom prst="rect">
            <a:avLst/>
          </a:prstGeom>
        </p:spPr>
      </p:pic>
    </p:spTree>
    <p:extLst>
      <p:ext uri="{BB962C8B-B14F-4D97-AF65-F5344CB8AC3E}">
        <p14:creationId xmlns:p14="http://schemas.microsoft.com/office/powerpoint/2010/main" val="1413970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24396" y="1189177"/>
            <a:ext cx="6663471" cy="376880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Migrate database to Azure SQL using:</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SQL Server Data Tools (SSDT) for Visual</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or</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SQL Azure Migration Wizard (SAMW)</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or</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SQL Server Management Studio (SSMS)</a:t>
            </a:r>
            <a:endParaRPr lang="en-US" sz="2400" dirty="0">
              <a:solidFill>
                <a:schemeClr val="tx1"/>
              </a:solidFill>
            </a:endParaRPr>
          </a:p>
        </p:txBody>
      </p:sp>
      <p:pic>
        <p:nvPicPr>
          <p:cNvPr id="9" name="Picture 8" descr="SQL Azure Migration Wizard results screen" title="Database migration results screen">
            <a:extLst>
              <a:ext uri="{FF2B5EF4-FFF2-40B4-BE49-F238E27FC236}">
                <a16:creationId xmlns:a16="http://schemas.microsoft.com/office/drawing/2014/main" id="{A9EC0276-46D4-42F7-8BB1-DC051C062266}"/>
              </a:ext>
            </a:extLst>
          </p:cNvPr>
          <p:cNvPicPr/>
          <p:nvPr/>
        </p:nvPicPr>
        <p:blipFill>
          <a:blip r:embed="rId3"/>
          <a:stretch>
            <a:fillRect/>
          </a:stretch>
        </p:blipFill>
        <p:spPr>
          <a:xfrm>
            <a:off x="6896631" y="1189176"/>
            <a:ext cx="5073293" cy="4754150"/>
          </a:xfrm>
          <a:prstGeom prst="rect">
            <a:avLst/>
          </a:prstGeom>
        </p:spPr>
      </p:pic>
      <p:pic>
        <p:nvPicPr>
          <p:cNvPr id="6" name="Picture 5" descr="SQL Server to Azure SQL Database migration" title="Database migration">
            <a:extLst>
              <a:ext uri="{FF2B5EF4-FFF2-40B4-BE49-F238E27FC236}">
                <a16:creationId xmlns:a16="http://schemas.microsoft.com/office/drawing/2014/main" id="{5A922C93-3A76-4EC1-B7A3-95E07455BD18}"/>
              </a:ext>
            </a:extLst>
          </p:cNvPr>
          <p:cNvPicPr>
            <a:picLocks noChangeAspect="1"/>
          </p:cNvPicPr>
          <p:nvPr/>
        </p:nvPicPr>
        <p:blipFill>
          <a:blip r:embed="rId4"/>
          <a:stretch>
            <a:fillRect/>
          </a:stretch>
        </p:blipFill>
        <p:spPr>
          <a:xfrm>
            <a:off x="619432" y="4519830"/>
            <a:ext cx="4842387" cy="1886426"/>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7810669" cy="1868204"/>
          </a:xfrm>
          <a:prstGeom prst="rect">
            <a:avLst/>
          </a:prstGeom>
          <a:noFill/>
        </p:spPr>
        <p:txBody>
          <a:bodyPr wrap="square" lIns="182880" tIns="146304" rIns="182880" bIns="146304" rtlCol="0">
            <a:spAutoFit/>
          </a:bodyPr>
          <a:lstStyle/>
          <a:p>
            <a:pPr>
              <a:lnSpc>
                <a:spcPct val="90000"/>
              </a:lnSpc>
              <a:spcAft>
                <a:spcPts val="600"/>
              </a:spcAft>
              <a:defRPr/>
            </a:pPr>
            <a:r>
              <a:rPr lang="en-US" sz="3600" dirty="0">
                <a:solidFill>
                  <a:srgbClr val="FFFFFF"/>
                </a:solidFill>
              </a:rPr>
              <a:t>Abstract</a:t>
            </a:r>
            <a:endParaRPr lang="en-US" sz="2400" dirty="0"/>
          </a:p>
          <a:p>
            <a:pPr lvl="0">
              <a:lnSpc>
                <a:spcPct val="90000"/>
              </a:lnSpc>
              <a:spcAft>
                <a:spcPts val="600"/>
              </a:spcAft>
              <a:defRPr/>
            </a:pPr>
            <a:r>
              <a:rPr lang="en-US" sz="2400" dirty="0"/>
              <a:t>Modernize legacy </a:t>
            </a:r>
            <a:r>
              <a:rPr lang="en-US" sz="2400" dirty="0" err="1"/>
              <a:t>on-premise</a:t>
            </a:r>
            <a:r>
              <a:rPr lang="en-US" sz="2400" dirty="0"/>
              <a:t> applications and infrastructure using several cloud services, while adding a mix of web and mobile services, all secured using AAD.</a:t>
            </a:r>
            <a:endParaRPr kumimoji="0" lang="en-US" sz="2400" b="0" i="0" u="none" strike="noStrike" kern="1200" cap="none" spc="0" normalizeH="0" baseline="0" noProof="0" dirty="0">
              <a:ln>
                <a:noFill/>
              </a:ln>
              <a:solidFill>
                <a:srgbClr val="FFFFFF"/>
              </a:solidFill>
              <a:effectLst/>
              <a:uLnTx/>
              <a:uFillTx/>
              <a:latin typeface="Segoe UI Semilight"/>
            </a:endParaRP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
        <p:nvSpPr>
          <p:cNvPr id="3" name="TextBox 2">
            <a:extLst>
              <a:ext uri="{FF2B5EF4-FFF2-40B4-BE49-F238E27FC236}">
                <a16:creationId xmlns:a16="http://schemas.microsoft.com/office/drawing/2014/main" id="{34AC1647-E127-4EB2-AEDF-2E534125F922}"/>
              </a:ext>
            </a:extLst>
          </p:cNvPr>
          <p:cNvSpPr txBox="1"/>
          <p:nvPr/>
        </p:nvSpPr>
        <p:spPr>
          <a:xfrm>
            <a:off x="340285" y="3051088"/>
            <a:ext cx="10992112" cy="3659463"/>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Learning objectives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Use Azure App Services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Protect app secrets using Key Vault</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Empower business users to create ad-hoc CRUD mobile apps with PowerApps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Centralize authorization across Azure services using AAD</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Orchestrate between services such as Office 365 email and mobile using Flow</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Use Search to make files full</a:t>
            </a:r>
            <a:r>
              <a:rPr lang="en-US" sz="2400" dirty="0">
                <a:solidFill>
                  <a:srgbClr val="FFFFFF"/>
                </a:solidFill>
                <a:latin typeface="Segoe UI Semilight" panose="020B0402040204020203" pitchFamily="34" charset="0"/>
                <a:cs typeface="Segoe UI Semilight" panose="020B0402040204020203" pitchFamily="34" charset="0"/>
              </a:rPr>
              <a:t>-</a:t>
            </a: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text searchable</a:t>
            </a:r>
          </a:p>
          <a:p>
            <a:pPr marL="342900" lvl="0" indent="-342900">
              <a:lnSpc>
                <a:spcPct val="90000"/>
              </a:lnSpc>
              <a:spcAft>
                <a:spcPts val="600"/>
              </a:spcAft>
              <a:buFont typeface="Arial" panose="020B0604020202020204" pitchFamily="34" charset="0"/>
              <a:buChar char="•"/>
              <a:defRPr/>
            </a:pPr>
            <a:r>
              <a:rPr lang="en-US" sz="2400" dirty="0">
                <a:solidFill>
                  <a:srgbClr val="FFFFFF"/>
                </a:solidFill>
                <a:latin typeface="Segoe UI Semilight" panose="020B0402040204020203" pitchFamily="34" charset="0"/>
                <a:cs typeface="Segoe UI Semilight" panose="020B0402040204020203" pitchFamily="34" charset="0"/>
              </a:rPr>
              <a:t>Explore the benefits of using Azure API Management</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Redis cache-aside pattern" title="Redis Cache-aside pattern"/>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196408" cy="197676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Use Azure Redis Cache to reduce load on database and implement scoreboards</a:t>
            </a:r>
          </a:p>
          <a:p>
            <a:pPr marL="0" indent="0">
              <a:spcAft>
                <a:spcPts val="882"/>
              </a:spcAft>
              <a:buNone/>
            </a:pPr>
            <a:endParaRPr lang="en-US" sz="1800" dirty="0">
              <a:solidFill>
                <a:schemeClr val="tx1"/>
              </a:solidFill>
            </a:endParaRPr>
          </a:p>
        </p:txBody>
      </p:sp>
      <p:graphicFrame>
        <p:nvGraphicFramePr>
          <p:cNvPr id="20" name="Table 19" descr="Screenshot of Redis HyperLogLog" title="Redis HyperLogLog">
            <a:extLst>
              <a:ext uri="{FF2B5EF4-FFF2-40B4-BE49-F238E27FC236}">
                <a16:creationId xmlns:a16="http://schemas.microsoft.com/office/drawing/2014/main" id="{CCE229EA-0E62-4C09-B8F1-B999ED9947D4}"/>
              </a:ext>
            </a:extLst>
          </p:cNvPr>
          <p:cNvGraphicFramePr>
            <a:graphicFrameLocks noGrp="1"/>
          </p:cNvGraphicFramePr>
          <p:nvPr>
            <p:extLst>
              <p:ext uri="{D42A27DB-BD31-4B8C-83A1-F6EECF244321}">
                <p14:modId xmlns:p14="http://schemas.microsoft.com/office/powerpoint/2010/main" val="1387693195"/>
              </p:ext>
            </p:extLst>
          </p:nvPr>
        </p:nvGraphicFramePr>
        <p:xfrm>
          <a:off x="8414211" y="3325786"/>
          <a:ext cx="3212398" cy="2275840"/>
        </p:xfrm>
        <a:graphic>
          <a:graphicData uri="http://schemas.openxmlformats.org/drawingml/2006/table">
            <a:tbl>
              <a:tblPr firstRow="1" bandRow="1">
                <a:tableStyleId>{5C22544A-7EE6-4342-B048-85BDC9FD1C3A}</a:tableStyleId>
              </a:tblPr>
              <a:tblGrid>
                <a:gridCol w="1606199">
                  <a:extLst>
                    <a:ext uri="{9D8B030D-6E8A-4147-A177-3AD203B41FA5}">
                      <a16:colId xmlns:a16="http://schemas.microsoft.com/office/drawing/2014/main" val="1768107674"/>
                    </a:ext>
                  </a:extLst>
                </a:gridCol>
                <a:gridCol w="1606199">
                  <a:extLst>
                    <a:ext uri="{9D8B030D-6E8A-4147-A177-3AD203B41FA5}">
                      <a16:colId xmlns:a16="http://schemas.microsoft.com/office/drawing/2014/main" val="895652764"/>
                    </a:ext>
                  </a:extLst>
                </a:gridCol>
              </a:tblGrid>
              <a:tr h="370840">
                <a:tc gridSpan="2">
                  <a:txBody>
                    <a:bodyPr/>
                    <a:lstStyle/>
                    <a:p>
                      <a:r>
                        <a:rPr lang="en-US" sz="2000" dirty="0"/>
                        <a:t>Redis HyperLogLog</a:t>
                      </a:r>
                    </a:p>
                  </a:txBody>
                  <a:tcPr/>
                </a:tc>
                <a:tc hMerge="1">
                  <a:txBody>
                    <a:bodyPr/>
                    <a:lstStyle/>
                    <a:p>
                      <a:endParaRPr lang="en-US"/>
                    </a:p>
                  </a:txBody>
                  <a:tcPr/>
                </a:tc>
                <a:extLst>
                  <a:ext uri="{0D108BD9-81ED-4DB2-BD59-A6C34878D82A}">
                    <a16:rowId xmlns:a16="http://schemas.microsoft.com/office/drawing/2014/main" val="1506803444"/>
                  </a:ext>
                </a:extLst>
              </a:tr>
              <a:tr h="370840">
                <a:tc>
                  <a:txBody>
                    <a:bodyPr/>
                    <a:lstStyle/>
                    <a:p>
                      <a:r>
                        <a:rPr lang="en-US" sz="2000" b="1" dirty="0"/>
                        <a:t>username</a:t>
                      </a:r>
                    </a:p>
                  </a:txBody>
                  <a:tcPr/>
                </a:tc>
                <a:tc>
                  <a:txBody>
                    <a:bodyPr/>
                    <a:lstStyle/>
                    <a:p>
                      <a:r>
                        <a:rPr lang="en-US" sz="2000" b="1" dirty="0"/>
                        <a:t>count</a:t>
                      </a:r>
                    </a:p>
                  </a:txBody>
                  <a:tcPr/>
                </a:tc>
                <a:extLst>
                  <a:ext uri="{0D108BD9-81ED-4DB2-BD59-A6C34878D82A}">
                    <a16:rowId xmlns:a16="http://schemas.microsoft.com/office/drawing/2014/main" val="4268388891"/>
                  </a:ext>
                </a:extLst>
              </a:tr>
              <a:tr h="370840">
                <a:tc>
                  <a:txBody>
                    <a:bodyPr/>
                    <a:lstStyle/>
                    <a:p>
                      <a:r>
                        <a:rPr lang="en-US" dirty="0"/>
                        <a:t>custserv89</a:t>
                      </a:r>
                    </a:p>
                  </a:txBody>
                  <a:tcPr/>
                </a:tc>
                <a:tc>
                  <a:txBody>
                    <a:bodyPr/>
                    <a:lstStyle/>
                    <a:p>
                      <a:r>
                        <a:rPr lang="en-US" dirty="0"/>
                        <a:t>9834793</a:t>
                      </a:r>
                    </a:p>
                  </a:txBody>
                  <a:tcPr/>
                </a:tc>
                <a:extLst>
                  <a:ext uri="{0D108BD9-81ED-4DB2-BD59-A6C34878D82A}">
                    <a16:rowId xmlns:a16="http://schemas.microsoft.com/office/drawing/2014/main" val="254531751"/>
                  </a:ext>
                </a:extLst>
              </a:tr>
              <a:tr h="370840">
                <a:tc>
                  <a:txBody>
                    <a:bodyPr/>
                    <a:lstStyle/>
                    <a:p>
                      <a:r>
                        <a:rPr lang="en-US" dirty="0"/>
                        <a:t>alrickman</a:t>
                      </a:r>
                    </a:p>
                  </a:txBody>
                  <a:tcPr/>
                </a:tc>
                <a:tc>
                  <a:txBody>
                    <a:bodyPr/>
                    <a:lstStyle/>
                    <a:p>
                      <a:r>
                        <a:rPr lang="en-US" dirty="0"/>
                        <a:t>9453452</a:t>
                      </a:r>
                    </a:p>
                  </a:txBody>
                  <a:tcPr/>
                </a:tc>
                <a:extLst>
                  <a:ext uri="{0D108BD9-81ED-4DB2-BD59-A6C34878D82A}">
                    <a16:rowId xmlns:a16="http://schemas.microsoft.com/office/drawing/2014/main" val="3353271366"/>
                  </a:ext>
                </a:extLst>
              </a:tr>
              <a:tr h="370840">
                <a:tc>
                  <a:txBody>
                    <a:bodyPr/>
                    <a:lstStyle/>
                    <a:p>
                      <a:r>
                        <a:rPr lang="en-US" dirty="0"/>
                        <a:t>sandrabrown</a:t>
                      </a:r>
                    </a:p>
                  </a:txBody>
                  <a:tcPr/>
                </a:tc>
                <a:tc>
                  <a:txBody>
                    <a:bodyPr/>
                    <a:lstStyle/>
                    <a:p>
                      <a:r>
                        <a:rPr lang="en-US" dirty="0"/>
                        <a:t>8350927</a:t>
                      </a:r>
                    </a:p>
                  </a:txBody>
                  <a:tcPr/>
                </a:tc>
                <a:extLst>
                  <a:ext uri="{0D108BD9-81ED-4DB2-BD59-A6C34878D82A}">
                    <a16:rowId xmlns:a16="http://schemas.microsoft.com/office/drawing/2014/main" val="2145997131"/>
                  </a:ext>
                </a:extLst>
              </a:tr>
              <a:tr h="370840">
                <a:tc>
                  <a:txBody>
                    <a:bodyPr/>
                    <a:lstStyle/>
                    <a:p>
                      <a:r>
                        <a:rPr lang="en-US" dirty="0"/>
                        <a:t>vishwashn</a:t>
                      </a:r>
                    </a:p>
                  </a:txBody>
                  <a:tcPr/>
                </a:tc>
                <a:tc>
                  <a:txBody>
                    <a:bodyPr/>
                    <a:lstStyle/>
                    <a:p>
                      <a:r>
                        <a:rPr lang="en-US" dirty="0"/>
                        <a:t>8277314</a:t>
                      </a:r>
                    </a:p>
                  </a:txBody>
                  <a:tcPr/>
                </a:tc>
                <a:extLst>
                  <a:ext uri="{0D108BD9-81ED-4DB2-BD59-A6C34878D82A}">
                    <a16:rowId xmlns:a16="http://schemas.microsoft.com/office/drawing/2014/main" val="1465998208"/>
                  </a:ext>
                </a:extLst>
              </a:tr>
            </a:tbl>
          </a:graphicData>
        </a:graphic>
      </p:graphicFrame>
      <p:sp>
        <p:nvSpPr>
          <p:cNvPr id="23" name="TextBox 22">
            <a:extLst>
              <a:ext uri="{FF2B5EF4-FFF2-40B4-BE49-F238E27FC236}">
                <a16:creationId xmlns:a16="http://schemas.microsoft.com/office/drawing/2014/main" id="{32C83C68-D11E-4192-8BE3-E608C4E23356}"/>
              </a:ext>
            </a:extLst>
          </p:cNvPr>
          <p:cNvSpPr txBox="1"/>
          <p:nvPr/>
        </p:nvSpPr>
        <p:spPr>
          <a:xfrm>
            <a:off x="8544526" y="5513462"/>
            <a:ext cx="2951770" cy="1071062"/>
          </a:xfrm>
          <a:prstGeom prst="rect">
            <a:avLst/>
          </a:prstGeom>
          <a:noFill/>
        </p:spPr>
        <p:txBody>
          <a:bodyPr wrap="none" lIns="182880" tIns="146304" rIns="182880" bIns="146304" rtlCol="0">
            <a:spAutoFit/>
          </a:bodyPr>
          <a:lstStyle/>
          <a:p>
            <a:pPr algn="ctr">
              <a:lnSpc>
                <a:spcPct val="90000"/>
              </a:lnSpc>
              <a:spcAft>
                <a:spcPts val="600"/>
              </a:spcAft>
            </a:pPr>
            <a:r>
              <a:rPr lang="en-US" sz="3200" b="1" dirty="0">
                <a:gradFill>
                  <a:gsLst>
                    <a:gs pos="2917">
                      <a:schemeClr val="tx1"/>
                    </a:gs>
                    <a:gs pos="30000">
                      <a:schemeClr val="tx1"/>
                    </a:gs>
                  </a:gsLst>
                  <a:lin ang="5400000" scaled="0"/>
                </a:gradFill>
              </a:rPr>
              <a:t>Scoreboard</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using HyperLogLog</a:t>
            </a:r>
          </a:p>
        </p:txBody>
      </p:sp>
      <p:pic>
        <p:nvPicPr>
          <p:cNvPr id="5" name="Picture 4" descr="Redis cache-aside pattern">
            <a:extLst>
              <a:ext uri="{FF2B5EF4-FFF2-40B4-BE49-F238E27FC236}">
                <a16:creationId xmlns:a16="http://schemas.microsoft.com/office/drawing/2014/main" id="{451D5F83-79C1-4857-80E2-2B31A276FE7E}"/>
              </a:ext>
            </a:extLst>
          </p:cNvPr>
          <p:cNvPicPr>
            <a:picLocks noChangeAspect="1"/>
          </p:cNvPicPr>
          <p:nvPr/>
        </p:nvPicPr>
        <p:blipFill>
          <a:blip r:embed="rId3"/>
          <a:stretch>
            <a:fillRect/>
          </a:stretch>
        </p:blipFill>
        <p:spPr>
          <a:xfrm>
            <a:off x="565391" y="3325786"/>
            <a:ext cx="7431422" cy="3016020"/>
          </a:xfrm>
          <a:prstGeom prst="rect">
            <a:avLst/>
          </a:prstGeom>
        </p:spPr>
      </p:pic>
    </p:spTree>
    <p:extLst>
      <p:ext uri="{BB962C8B-B14F-4D97-AF65-F5344CB8AC3E}">
        <p14:creationId xmlns:p14="http://schemas.microsoft.com/office/powerpoint/2010/main" val="1098876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411853" cy="2362739"/>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Enable full-text search of policy documents with Azure Search</a:t>
            </a:r>
          </a:p>
          <a:p>
            <a:pPr marL="0" indent="0">
              <a:spcAft>
                <a:spcPts val="882"/>
              </a:spcAft>
              <a:buNone/>
            </a:pPr>
            <a:endParaRPr lang="en-US" sz="1800" dirty="0">
              <a:solidFill>
                <a:schemeClr val="tx1"/>
              </a:solidFill>
            </a:endParaRPr>
          </a:p>
        </p:txBody>
      </p:sp>
      <p:sp>
        <p:nvSpPr>
          <p:cNvPr id="4" name="TextBox 3">
            <a:extLst>
              <a:ext uri="{FF2B5EF4-FFF2-40B4-BE49-F238E27FC236}">
                <a16:creationId xmlns:a16="http://schemas.microsoft.com/office/drawing/2014/main" id="{D39F05C5-A027-4F6F-A1E8-50D35E4CD55A}"/>
              </a:ext>
            </a:extLst>
          </p:cNvPr>
          <p:cNvSpPr txBox="1"/>
          <p:nvPr/>
        </p:nvSpPr>
        <p:spPr>
          <a:xfrm>
            <a:off x="1450670" y="5870422"/>
            <a:ext cx="560794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Search + Indexer for Azure Storage blobs</a:t>
            </a:r>
          </a:p>
        </p:txBody>
      </p:sp>
      <p:pic>
        <p:nvPicPr>
          <p:cNvPr id="5" name="Picture 4" descr="Azure Search indexer for Azure Storage blobs" title="Azure Search Indexer">
            <a:extLst>
              <a:ext uri="{FF2B5EF4-FFF2-40B4-BE49-F238E27FC236}">
                <a16:creationId xmlns:a16="http://schemas.microsoft.com/office/drawing/2014/main" id="{F81245EB-DA1B-4B2B-921C-31208A621E0E}"/>
              </a:ext>
            </a:extLst>
          </p:cNvPr>
          <p:cNvPicPr>
            <a:picLocks noChangeAspect="1"/>
          </p:cNvPicPr>
          <p:nvPr/>
        </p:nvPicPr>
        <p:blipFill>
          <a:blip r:embed="rId3"/>
          <a:stretch>
            <a:fillRect/>
          </a:stretch>
        </p:blipFill>
        <p:spPr>
          <a:xfrm>
            <a:off x="1450670" y="3835605"/>
            <a:ext cx="5713618" cy="2034817"/>
          </a:xfrm>
          <a:prstGeom prst="rect">
            <a:avLst/>
          </a:prstGeom>
        </p:spPr>
      </p:pic>
      <p:pic>
        <p:nvPicPr>
          <p:cNvPr id="7" name="Picture 6" descr="Mobile device running the PolicyConnect mobile app" title="Mobile device">
            <a:extLst>
              <a:ext uri="{FF2B5EF4-FFF2-40B4-BE49-F238E27FC236}">
                <a16:creationId xmlns:a16="http://schemas.microsoft.com/office/drawing/2014/main" id="{7EED6849-0D36-4800-A3E4-F933FC2AB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3663" y="468688"/>
            <a:ext cx="3414183" cy="6093668"/>
          </a:xfrm>
          <a:prstGeom prst="rect">
            <a:avLst/>
          </a:prstGeom>
        </p:spPr>
      </p:pic>
    </p:spTree>
    <p:extLst>
      <p:ext uri="{BB962C8B-B14F-4D97-AF65-F5344CB8AC3E}">
        <p14:creationId xmlns:p14="http://schemas.microsoft.com/office/powerpoint/2010/main" val="2284566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2799261"/>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endParaRPr>
          </a:p>
          <a:p>
            <a:r>
              <a:rPr lang="en-US" sz="2800" dirty="0">
                <a:solidFill>
                  <a:schemeClr val="tx1"/>
                </a:solidFill>
                <a:latin typeface="Segoe UI Semilight" panose="020B0402040204020203" pitchFamily="34" charset="0"/>
                <a:cs typeface="Segoe UI Semilight" panose="020B0402040204020203" pitchFamily="34" charset="0"/>
              </a:rPr>
              <a:t>Enable business users to create their own internal mobile apps using </a:t>
            </a:r>
            <a:r>
              <a:rPr lang="en-US" sz="2800" dirty="0" err="1">
                <a:solidFill>
                  <a:schemeClr val="tx1"/>
                </a:solidFill>
                <a:latin typeface="Segoe UI Semilight" panose="020B0402040204020203" pitchFamily="34" charset="0"/>
                <a:cs typeface="Segoe UI Semilight" panose="020B0402040204020203" pitchFamily="34" charset="0"/>
              </a:rPr>
              <a:t>PowerApps</a:t>
            </a:r>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They can use Microsoft Flow to create ad-hoc automated processes</a:t>
            </a:r>
          </a:p>
          <a:p>
            <a:pPr marL="0" indent="0">
              <a:spcAft>
                <a:spcPts val="882"/>
              </a:spcAft>
              <a:buNone/>
            </a:pPr>
            <a:endParaRPr lang="en-US" sz="1800" dirty="0">
              <a:solidFill>
                <a:schemeClr val="tx1"/>
              </a:solidFill>
            </a:endParaRPr>
          </a:p>
        </p:txBody>
      </p:sp>
      <p:pic>
        <p:nvPicPr>
          <p:cNvPr id="8" name="Picture 7" descr="Flow plus PowerApps">
            <a:extLst>
              <a:ext uri="{FF2B5EF4-FFF2-40B4-BE49-F238E27FC236}">
                <a16:creationId xmlns:a16="http://schemas.microsoft.com/office/drawing/2014/main" id="{516884C9-0D52-459D-B873-E7F3ADAF510A}"/>
              </a:ext>
            </a:extLst>
          </p:cNvPr>
          <p:cNvPicPr>
            <a:picLocks noChangeAspect="1"/>
          </p:cNvPicPr>
          <p:nvPr/>
        </p:nvPicPr>
        <p:blipFill>
          <a:blip r:embed="rId3"/>
          <a:stretch>
            <a:fillRect/>
          </a:stretch>
        </p:blipFill>
        <p:spPr>
          <a:xfrm>
            <a:off x="3070821" y="3988438"/>
            <a:ext cx="6050357" cy="1963926"/>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928194" cy="5432182"/>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Business users can create an automated email workflow with Microsoft Flow in 3 easy steps:</a:t>
            </a:r>
          </a:p>
          <a:p>
            <a:pPr marL="793345" lvl="1" indent="-457200">
              <a:buFont typeface="+mj-lt"/>
              <a:buAutoNum type="arabicPeriod"/>
            </a:pPr>
            <a:endParaRPr lang="en-US" sz="22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Create a new flow that starts with Office 365, on new email with High priority</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Send a push notification action using subject and sender from email</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User would install Microsoft Flow app to receive notifications</a:t>
            </a:r>
          </a:p>
          <a:p>
            <a:pPr marL="0" indent="0">
              <a:spcAft>
                <a:spcPts val="882"/>
              </a:spcAft>
              <a:buNone/>
            </a:pPr>
            <a:endParaRPr lang="en-US" sz="1800" dirty="0">
              <a:solidFill>
                <a:schemeClr val="tx1"/>
              </a:solidFill>
            </a:endParaRPr>
          </a:p>
        </p:txBody>
      </p:sp>
      <p:pic>
        <p:nvPicPr>
          <p:cNvPr id="5" name="Picture 4" descr="Extensibility icons">
            <a:extLst>
              <a:ext uri="{FF2B5EF4-FFF2-40B4-BE49-F238E27FC236}">
                <a16:creationId xmlns:a16="http://schemas.microsoft.com/office/drawing/2014/main" id="{456F566B-6CEA-471C-B8CE-86295A934A46}"/>
              </a:ext>
            </a:extLst>
          </p:cNvPr>
          <p:cNvPicPr>
            <a:picLocks noChangeAspect="1"/>
          </p:cNvPicPr>
          <p:nvPr/>
        </p:nvPicPr>
        <p:blipFill>
          <a:blip r:embed="rId3"/>
          <a:stretch>
            <a:fillRect/>
          </a:stretch>
        </p:blipFill>
        <p:spPr>
          <a:xfrm>
            <a:off x="9423441" y="471948"/>
            <a:ext cx="1908875" cy="5914103"/>
          </a:xfrm>
          <a:prstGeom prst="rect">
            <a:avLst/>
          </a:prstGeom>
        </p:spPr>
      </p:pic>
    </p:spTree>
    <p:extLst>
      <p:ext uri="{BB962C8B-B14F-4D97-AF65-F5344CB8AC3E}">
        <p14:creationId xmlns:p14="http://schemas.microsoft.com/office/powerpoint/2010/main" val="2367442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Box 3"/>
          <p:cNvSpPr txBox="1"/>
          <p:nvPr/>
        </p:nvSpPr>
        <p:spPr>
          <a:xfrm>
            <a:off x="-256858" y="1085193"/>
            <a:ext cx="10613666" cy="3988784"/>
          </a:xfrm>
          <a:prstGeom prst="rect">
            <a:avLst/>
          </a:prstGeom>
          <a:noFill/>
        </p:spPr>
        <p:txBody>
          <a:bodyPr wrap="square" lIns="182880" tIns="146304" rIns="182880" bIns="146304" rtlCol="0">
            <a:spAutoFit/>
          </a:bodyPr>
          <a:lstStyle/>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automate our processes?</a:t>
            </a:r>
          </a:p>
          <a:p>
            <a:pPr marL="907645"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Will Microsoft Flow replace Logic Apps?</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Is there really a way to securely store application secrets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stay on top of a growing API ecosystem?</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We won’t have all of the SQL features available to us in the cloud</a:t>
            </a:r>
          </a:p>
          <a:p>
            <a:pPr marL="571500" indent="-571500">
              <a:spcAft>
                <a:spcPts val="882"/>
              </a:spcAft>
              <a:buFont typeface="Arial" panose="020B0604020202020204" pitchFamily="34" charset="0"/>
              <a:buChar char="•"/>
            </a:pPr>
            <a:endParaRPr lang="en-US" sz="2400" dirty="0"/>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7105" y="1085193"/>
            <a:ext cx="2169751" cy="2169751"/>
          </a:xfrm>
          <a:prstGeom prst="rect">
            <a:avLst/>
          </a:prstGeom>
        </p:spPr>
      </p:pic>
      <p:pic>
        <p:nvPicPr>
          <p:cNvPr id="9" name="Picture 2" descr="Flow logo">
            <a:extLst>
              <a:ext uri="{FF2B5EF4-FFF2-40B4-BE49-F238E27FC236}">
                <a16:creationId xmlns:a16="http://schemas.microsoft.com/office/drawing/2014/main" id="{7CE01AFE-D0F6-4126-82AD-0D18971AE9D7}"/>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3542723" y="5218145"/>
            <a:ext cx="1362456" cy="13624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Key Vault logo">
            <a:extLst>
              <a:ext uri="{FF2B5EF4-FFF2-40B4-BE49-F238E27FC236}">
                <a16:creationId xmlns:a16="http://schemas.microsoft.com/office/drawing/2014/main" id="{9927C3DF-AC95-49DF-92A8-67A3F03D7D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8333" y="5148284"/>
            <a:ext cx="1502177" cy="1502177"/>
          </a:xfrm>
          <a:prstGeom prst="rect">
            <a:avLst/>
          </a:prstGeom>
        </p:spPr>
      </p:pic>
      <p:pic>
        <p:nvPicPr>
          <p:cNvPr id="6" name="Picture 5" descr="Azure API Management logo">
            <a:extLst>
              <a:ext uri="{FF2B5EF4-FFF2-40B4-BE49-F238E27FC236}">
                <a16:creationId xmlns:a16="http://schemas.microsoft.com/office/drawing/2014/main" id="{8735453B-3738-44E8-920A-A206F8938E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8695" y="5086308"/>
            <a:ext cx="3006949" cy="1578649"/>
          </a:xfrm>
          <a:prstGeom prst="rect">
            <a:avLst/>
          </a:prstGeom>
        </p:spPr>
      </p:pic>
      <p:pic>
        <p:nvPicPr>
          <p:cNvPr id="11" name="Picture 10" descr="Web Apps logo">
            <a:extLst>
              <a:ext uri="{FF2B5EF4-FFF2-40B4-BE49-F238E27FC236}">
                <a16:creationId xmlns:a16="http://schemas.microsoft.com/office/drawing/2014/main" id="{B46665D2-8258-4102-8B61-95D0B3FDCD0C}"/>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393406" y="5181721"/>
            <a:ext cx="1363035" cy="1363035"/>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823350" y="1599079"/>
            <a:ext cx="10259809" cy="3603541"/>
          </a:xfrm>
        </p:spPr>
        <p:txBody>
          <a:bodyPr>
            <a:normAutofit/>
          </a:bodyPr>
          <a:lstStyle/>
          <a:p>
            <a:pPr marL="0" indent="0">
              <a:buNone/>
            </a:pPr>
            <a:r>
              <a:rPr lang="en-US" sz="3600" i="1" dirty="0">
                <a:solidFill>
                  <a:schemeClr val="tx1"/>
                </a:solidFill>
              </a:rPr>
              <a:t>“Microsoft has done a very smart job with the technology they have put into the cloud, so that applications are modifiable, interoperable and secure…we couldn’t be happier running PolicyConnect on Azure.”</a:t>
            </a:r>
          </a:p>
          <a:p>
            <a:pPr marL="0" indent="0">
              <a:buNone/>
            </a:pPr>
            <a:endParaRPr lang="en-US" sz="2800" i="1" dirty="0">
              <a:solidFill>
                <a:schemeClr val="tx1"/>
              </a:solidFill>
            </a:endParaRPr>
          </a:p>
          <a:p>
            <a:pPr marL="0" indent="0">
              <a:buNone/>
            </a:pPr>
            <a:r>
              <a:rPr lang="en-US" sz="2800" dirty="0">
                <a:solidFill>
                  <a:schemeClr val="tx1"/>
                </a:solidFill>
              </a:rPr>
              <a:t>Mirand Lark, General Manager,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24801"/>
            <a:ext cx="6839186" cy="4325013"/>
          </a:xfrm>
        </p:spPr>
        <p:txBody>
          <a:bodyPr>
            <a:noAutofit/>
          </a:bodyPr>
          <a:lstStyle/>
          <a:p>
            <a:r>
              <a:rPr lang="en-US" sz="3600" dirty="0">
                <a:solidFill>
                  <a:schemeClr val="tx1"/>
                </a:solidFill>
                <a:latin typeface="+mj-lt"/>
              </a:rPr>
              <a:t>Contoso, Ltd. provides a full range of long-term insurance services to help underinsured people</a:t>
            </a:r>
          </a:p>
          <a:p>
            <a:endParaRPr lang="en-US" sz="3600" dirty="0">
              <a:solidFill>
                <a:schemeClr val="tx1"/>
              </a:solidFill>
              <a:latin typeface="+mj-lt"/>
            </a:endParaRPr>
          </a:p>
          <a:p>
            <a:r>
              <a:rPr lang="en-US" sz="3600" dirty="0">
                <a:solidFill>
                  <a:schemeClr val="tx1"/>
                </a:solidFill>
                <a:latin typeface="+mj-lt"/>
              </a:rPr>
              <a:t>They are trying to cope with being overloaded due to </a:t>
            </a:r>
            <a:br>
              <a:rPr lang="en-US" sz="3600" dirty="0">
                <a:solidFill>
                  <a:schemeClr val="tx1"/>
                </a:solidFill>
                <a:latin typeface="+mj-lt"/>
              </a:rPr>
            </a:br>
            <a:r>
              <a:rPr lang="en-US" sz="3600" dirty="0">
                <a:solidFill>
                  <a:schemeClr val="tx1"/>
                </a:solidFill>
                <a:latin typeface="+mj-lt"/>
              </a:rPr>
              <a:t>faster-than-expected growth</a:t>
            </a:r>
          </a:p>
        </p:txBody>
      </p:sp>
      <p:pic>
        <p:nvPicPr>
          <p:cNvPr id="11" name="Picture 10" descr="Contoso Insurance logo" title="Contoso Insurance logo">
            <a:extLst>
              <a:ext uri="{FF2B5EF4-FFF2-40B4-BE49-F238E27FC236}">
                <a16:creationId xmlns:a16="http://schemas.microsoft.com/office/drawing/2014/main" id="{C9D172C1-3328-4F51-BFC2-DD21E1F49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486" y="1110503"/>
            <a:ext cx="3830963" cy="4261408"/>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06044" y="1299456"/>
            <a:ext cx="4369703" cy="4884776"/>
          </a:xfrm>
        </p:spPr>
        <p:txBody>
          <a:bodyPr>
            <a:noAutofit/>
          </a:bodyPr>
          <a:lstStyle/>
          <a:p>
            <a:r>
              <a:rPr lang="en-US" sz="2800" dirty="0">
                <a:solidFill>
                  <a:schemeClr val="tx1"/>
                </a:solidFill>
                <a:latin typeface="+mj-lt"/>
              </a:rPr>
              <a:t>Contoso, Ltd. created a custom Windows Forms app called PolicyConnect for their employees to manage policy holder information</a:t>
            </a:r>
            <a:br>
              <a:rPr lang="en-US" sz="2800" dirty="0">
                <a:solidFill>
                  <a:schemeClr val="tx1"/>
                </a:solidFill>
                <a:latin typeface="+mj-lt"/>
              </a:rPr>
            </a:br>
            <a:endParaRPr lang="en-US" sz="2800" dirty="0">
              <a:solidFill>
                <a:schemeClr val="tx1"/>
              </a:solidFill>
              <a:latin typeface="+mj-lt"/>
            </a:endParaRPr>
          </a:p>
          <a:p>
            <a:r>
              <a:rPr lang="en-US" sz="2800" dirty="0">
                <a:solidFill>
                  <a:schemeClr val="tx1"/>
                </a:solidFill>
                <a:latin typeface="+mj-lt"/>
              </a:rPr>
              <a:t>Their data is stored in </a:t>
            </a:r>
            <a:br>
              <a:rPr lang="en-US" sz="2800" dirty="0">
                <a:solidFill>
                  <a:schemeClr val="tx1"/>
                </a:solidFill>
                <a:latin typeface="+mj-lt"/>
              </a:rPr>
            </a:br>
            <a:r>
              <a:rPr lang="en-US" sz="2800" dirty="0">
                <a:solidFill>
                  <a:schemeClr val="tx1"/>
                </a:solidFill>
                <a:latin typeface="+mj-lt"/>
              </a:rPr>
              <a:t>a SQL Server 2008 database, and a file server on their local</a:t>
            </a:r>
            <a:br>
              <a:rPr lang="en-US" sz="2800" dirty="0">
                <a:solidFill>
                  <a:schemeClr val="tx1"/>
                </a:solidFill>
                <a:latin typeface="+mj-lt"/>
              </a:rPr>
            </a:br>
            <a:r>
              <a:rPr lang="en-US" sz="2800" dirty="0">
                <a:solidFill>
                  <a:schemeClr val="tx1"/>
                </a:solidFill>
                <a:latin typeface="+mj-lt"/>
              </a:rPr>
              <a:t> area network</a:t>
            </a:r>
          </a:p>
        </p:txBody>
      </p:sp>
      <p:pic>
        <p:nvPicPr>
          <p:cNvPr id="6" name="Picture 5" descr="Contoso Insurance PolicyConnect logo" title="Contoso Insurance PolicyConnect logo">
            <a:extLst>
              <a:ext uri="{FF2B5EF4-FFF2-40B4-BE49-F238E27FC236}">
                <a16:creationId xmlns:a16="http://schemas.microsoft.com/office/drawing/2014/main" id="{D441708D-242F-4DF7-82A3-1B474CE5E2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7160" y="547859"/>
            <a:ext cx="4234239" cy="1767889"/>
          </a:xfrm>
          <a:prstGeom prst="rect">
            <a:avLst/>
          </a:prstGeom>
        </p:spPr>
      </p:pic>
      <p:pic>
        <p:nvPicPr>
          <p:cNvPr id="24" name="Picture 23" descr="The Contoso topology diagram has a local area network comprised of the on-premise user, Application servers for authentication and authorization, policy management and data access service, database servers, and file servers. A VPN server connects them to the Remote User via PolicyConnect." title="Contoso topology diagra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5747" y="2548804"/>
            <a:ext cx="7535764" cy="3944685"/>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Email icon">
            <a:extLst>
              <a:ext uri="{FF2B5EF4-FFF2-40B4-BE49-F238E27FC236}">
                <a16:creationId xmlns:a16="http://schemas.microsoft.com/office/drawing/2014/main" id="{499F88A8-6615-450A-8993-5AD3518D4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98" y="1778165"/>
            <a:ext cx="2584928" cy="2481287"/>
          </a:xfrm>
          <a:prstGeom prst="rect">
            <a:avLst/>
          </a:prstGeom>
        </p:spPr>
      </p:pic>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dirty="0">
                <a:solidFill>
                  <a:schemeClr val="tx1"/>
                </a:solidFill>
                <a:latin typeface="+mn-lt"/>
              </a:rPr>
              <a:t>Employees rely on email as a workflow engine for document management tasks</a:t>
            </a:r>
          </a:p>
        </p:txBody>
      </p:sp>
      <p:pic>
        <p:nvPicPr>
          <p:cNvPr id="12" name="Picture 11" descr="Power Apps icon">
            <a:extLst>
              <a:ext uri="{FF2B5EF4-FFF2-40B4-BE49-F238E27FC236}">
                <a16:creationId xmlns:a16="http://schemas.microsoft.com/office/drawing/2014/main" id="{FB58AE5F-9269-4277-AD00-50DBCB948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568" y="1777197"/>
            <a:ext cx="2584928" cy="2481287"/>
          </a:xfrm>
          <a:prstGeom prst="rect">
            <a:avLst/>
          </a:prstGeom>
        </p:spPr>
      </p:pic>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Would like options to gain insights without requiring custom development each time</a:t>
            </a:r>
          </a:p>
        </p:txBody>
      </p:sp>
      <p:pic>
        <p:nvPicPr>
          <p:cNvPr id="15" name="Picture 14" descr="Apps icons">
            <a:extLst>
              <a:ext uri="{FF2B5EF4-FFF2-40B4-BE49-F238E27FC236}">
                <a16:creationId xmlns:a16="http://schemas.microsoft.com/office/drawing/2014/main" id="{BC4CAE72-2042-48F4-B289-C85961177B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0016" y="1782962"/>
            <a:ext cx="2591025" cy="2481287"/>
          </a:xfrm>
          <a:prstGeom prst="rect">
            <a:avLst/>
          </a:prstGeom>
        </p:spPr>
      </p:pic>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Wants to make policy holder system available through web and mobile applications without VPN</a:t>
            </a: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Graphic 4" descr="Decorative Image&#10;&#10;Speech">
            <a:extLst>
              <a:ext uri="{FF2B5EF4-FFF2-40B4-BE49-F238E27FC236}">
                <a16:creationId xmlns:a16="http://schemas.microsoft.com/office/drawing/2014/main" id="{3DE8D0BF-B10C-46F0-9953-CFE8085C0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498" y="475963"/>
            <a:ext cx="10793595" cy="6359445"/>
          </a:xfrm>
          <a:prstGeom prst="rect">
            <a:avLst/>
          </a:prstGeom>
          <a:effectLst>
            <a:outerShdw blurRad="76200" dir="18900000" sy="23000" kx="-1200000" algn="bl" rotWithShape="0">
              <a:prstClr val="black">
                <a:alpha val="20000"/>
              </a:prstClr>
            </a:outerShdw>
          </a:effectLst>
        </p:spPr>
      </p:pic>
      <p:sp>
        <p:nvSpPr>
          <p:cNvPr id="3" name="Content Placeholder 2"/>
          <p:cNvSpPr>
            <a:spLocks noGrp="1"/>
          </p:cNvSpPr>
          <p:nvPr>
            <p:ph type="body" sz="quarter" idx="10"/>
          </p:nvPr>
        </p:nvSpPr>
        <p:spPr>
          <a:xfrm>
            <a:off x="1289324" y="1846450"/>
            <a:ext cx="7413559" cy="2927729"/>
          </a:xfrm>
        </p:spPr>
        <p:txBody>
          <a:bodyPr>
            <a:normAutofit/>
          </a:bodyPr>
          <a:lstStyle/>
          <a:p>
            <a:pPr marL="0" indent="0">
              <a:buNone/>
            </a:pPr>
            <a:r>
              <a:rPr lang="en-US" sz="2400" dirty="0">
                <a:solidFill>
                  <a:schemeClr val="tx1"/>
                </a:solidFill>
                <a:latin typeface="+mn-lt"/>
              </a:rPr>
              <a:t>We would like to make sure our database isn’t overtaxed, show a dashboard with user statistics, allow non-developers in other departments to make mobile apps, and improve security by protecting application secrets.</a:t>
            </a:r>
          </a:p>
          <a:p>
            <a:pPr marL="0" indent="0">
              <a:buNone/>
            </a:pPr>
            <a:endParaRPr lang="en-US" sz="2400" dirty="0">
              <a:solidFill>
                <a:schemeClr val="tx1"/>
              </a:solidFill>
              <a:latin typeface="+mn-lt"/>
            </a:endParaRPr>
          </a:p>
          <a:p>
            <a:pPr marL="0" indent="0">
              <a:buNone/>
            </a:pPr>
            <a:r>
              <a:rPr lang="en-US" sz="2400" dirty="0">
                <a:solidFill>
                  <a:schemeClr val="tx1"/>
                </a:solidFill>
                <a:latin typeface="+mn-lt"/>
              </a:rPr>
              <a:t>Can you help us do this?</a:t>
            </a:r>
          </a:p>
        </p:txBody>
      </p:sp>
      <p:pic>
        <p:nvPicPr>
          <p:cNvPr id="9" name="Graphic 8" descr="Bar chart icon">
            <a:extLst>
              <a:ext uri="{FF2B5EF4-FFF2-40B4-BE49-F238E27FC236}">
                <a16:creationId xmlns:a16="http://schemas.microsoft.com/office/drawing/2014/main" id="{A41136D7-1185-4475-A71D-511157010F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22904" y="835107"/>
            <a:ext cx="1443859" cy="1443859"/>
          </a:xfrm>
          <a:prstGeom prst="rect">
            <a:avLst/>
          </a:prstGeom>
        </p:spPr>
      </p:pic>
      <p:pic>
        <p:nvPicPr>
          <p:cNvPr id="11" name="Graphic 10" descr="Puzzle icon">
            <a:extLst>
              <a:ext uri="{FF2B5EF4-FFF2-40B4-BE49-F238E27FC236}">
                <a16:creationId xmlns:a16="http://schemas.microsoft.com/office/drawing/2014/main" id="{5EC81EF3-59AB-4538-A02A-1857882224B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00771" y="2724166"/>
            <a:ext cx="1288126" cy="1288126"/>
          </a:xfrm>
          <a:prstGeom prst="rect">
            <a:avLst/>
          </a:prstGeom>
        </p:spPr>
      </p:pic>
      <p:pic>
        <p:nvPicPr>
          <p:cNvPr id="7" name="Graphic 6" descr="Eye icon">
            <a:extLst>
              <a:ext uri="{FF2B5EF4-FFF2-40B4-BE49-F238E27FC236}">
                <a16:creationId xmlns:a16="http://schemas.microsoft.com/office/drawing/2014/main" id="{7C1C5C99-011D-4C0D-9142-F28D489748B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97042"/>
            <a:ext cx="9701856" cy="4572922"/>
          </a:xfrm>
        </p:spPr>
        <p:txBody>
          <a:bodyPr>
            <a:normAutofit fontScale="92500"/>
          </a:bodyPr>
          <a:lstStyle/>
          <a:p>
            <a:pPr lvl="1"/>
            <a:r>
              <a:rPr lang="en-US" sz="3600" dirty="0">
                <a:solidFill>
                  <a:schemeClr val="tx1"/>
                </a:solidFill>
                <a:latin typeface="Segoe UI Semilight" panose="020B0402040204020203" pitchFamily="34" charset="0"/>
                <a:cs typeface="Segoe UI Semilight" panose="020B0402040204020203" pitchFamily="34" charset="0"/>
              </a:rPr>
              <a:t>Modernize our architecture</a:t>
            </a:r>
          </a:p>
          <a:p>
            <a:pPr lvl="1"/>
            <a:r>
              <a:rPr lang="en-US" sz="3600" dirty="0">
                <a:solidFill>
                  <a:schemeClr val="tx1"/>
                </a:solidFill>
                <a:latin typeface="Segoe UI Semilight" panose="020B0402040204020203" pitchFamily="34" charset="0"/>
                <a:cs typeface="Segoe UI Semilight" panose="020B0402040204020203" pitchFamily="34" charset="0"/>
              </a:rPr>
              <a:t>Go mobile</a:t>
            </a:r>
          </a:p>
          <a:p>
            <a:pPr lvl="1"/>
            <a:r>
              <a:rPr lang="en-US" sz="3600" dirty="0">
                <a:solidFill>
                  <a:schemeClr val="tx1"/>
                </a:solidFill>
                <a:latin typeface="Segoe UI Semilight" panose="020B0402040204020203" pitchFamily="34" charset="0"/>
                <a:cs typeface="Segoe UI Semilight" panose="020B0402040204020203" pitchFamily="34" charset="0"/>
              </a:rPr>
              <a:t>Enable non-developer employees to create apps</a:t>
            </a:r>
          </a:p>
          <a:p>
            <a:pPr lvl="1"/>
            <a:r>
              <a:rPr lang="en-US" sz="3600" dirty="0">
                <a:solidFill>
                  <a:schemeClr val="tx1"/>
                </a:solidFill>
                <a:latin typeface="Segoe UI Semilight" panose="020B0402040204020203" pitchFamily="34" charset="0"/>
                <a:cs typeface="Segoe UI Semilight" panose="020B0402040204020203" pitchFamily="34" charset="0"/>
              </a:rPr>
              <a:t>Improve management of app secrets</a:t>
            </a:r>
          </a:p>
          <a:p>
            <a:pPr lvl="1"/>
            <a:r>
              <a:rPr lang="en-US" sz="3600" dirty="0">
                <a:solidFill>
                  <a:schemeClr val="tx1"/>
                </a:solidFill>
                <a:latin typeface="Segoe UI Semilight" panose="020B0402040204020203" pitchFamily="34" charset="0"/>
                <a:cs typeface="Segoe UI Semilight" panose="020B0402040204020203" pitchFamily="34" charset="0"/>
              </a:rPr>
              <a:t>Add full-text search</a:t>
            </a:r>
          </a:p>
          <a:p>
            <a:pPr lvl="1"/>
            <a:r>
              <a:rPr lang="en-US" sz="3600" dirty="0">
                <a:solidFill>
                  <a:schemeClr val="tx1"/>
                </a:solidFill>
                <a:latin typeface="Segoe UI Semilight" panose="020B0402040204020203" pitchFamily="34" charset="0"/>
                <a:cs typeface="Segoe UI Semilight" panose="020B0402040204020203" pitchFamily="34" charset="0"/>
              </a:rPr>
              <a:t>Use </a:t>
            </a:r>
            <a:r>
              <a:rPr lang="en-US" sz="3600" dirty="0" err="1">
                <a:solidFill>
                  <a:schemeClr val="tx1"/>
                </a:solidFill>
                <a:latin typeface="Segoe UI Semilight" panose="020B0402040204020203" pitchFamily="34" charset="0"/>
                <a:cs typeface="Segoe UI Semilight" panose="020B0402040204020203" pitchFamily="34" charset="0"/>
              </a:rPr>
              <a:t>serverless</a:t>
            </a:r>
            <a:r>
              <a:rPr lang="en-US" sz="3600" dirty="0">
                <a:solidFill>
                  <a:schemeClr val="tx1"/>
                </a:solidFill>
                <a:latin typeface="Segoe UI Semilight" panose="020B0402040204020203" pitchFamily="34" charset="0"/>
                <a:cs typeface="Segoe UI Semilight" panose="020B0402040204020203" pitchFamily="34" charset="0"/>
              </a:rPr>
              <a:t> API technologies</a:t>
            </a:r>
          </a:p>
          <a:p>
            <a:pPr lvl="1"/>
            <a:r>
              <a:rPr lang="en-US" sz="3600" dirty="0">
                <a:solidFill>
                  <a:schemeClr val="tx1"/>
                </a:solidFill>
                <a:latin typeface="Segoe UI Semilight" panose="020B0402040204020203" pitchFamily="34" charset="0"/>
                <a:cs typeface="Segoe UI Semilight" panose="020B0402040204020203" pitchFamily="34" charset="0"/>
              </a:rPr>
              <a:t>Migrate to Azure SQL</a:t>
            </a:r>
          </a:p>
          <a:p>
            <a:pPr lvl="1"/>
            <a:r>
              <a:rPr lang="en-US" sz="3600" dirty="0">
                <a:solidFill>
                  <a:schemeClr val="tx1"/>
                </a:solidFill>
                <a:latin typeface="Segoe UI Semilight" panose="020B0402040204020203" pitchFamily="34" charset="0"/>
                <a:cs typeface="Segoe UI Semilight" panose="020B0402040204020203" pitchFamily="34" charset="0"/>
              </a:rPr>
              <a:t>Add caching to our solution</a:t>
            </a:r>
          </a:p>
        </p:txBody>
      </p:sp>
      <p:pic>
        <p:nvPicPr>
          <p:cNvPr id="5" name="Picture 4" descr="Contoso Insurance logo" title="Contoso Insurance logo">
            <a:extLst>
              <a:ext uri="{FF2B5EF4-FFF2-40B4-BE49-F238E27FC236}">
                <a16:creationId xmlns:a16="http://schemas.microsoft.com/office/drawing/2014/main" id="{EC3AF1FC-904F-45B4-B889-E582F43AF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3514" y="289511"/>
            <a:ext cx="1524000" cy="1524000"/>
          </a:xfrm>
          <a:prstGeom prst="rect">
            <a:avLst/>
          </a:prstGeom>
        </p:spPr>
      </p:pic>
      <p:pic>
        <p:nvPicPr>
          <p:cNvPr id="7" name="Graphic 6" descr="Key icon">
            <a:extLst>
              <a:ext uri="{FF2B5EF4-FFF2-40B4-BE49-F238E27FC236}">
                <a16:creationId xmlns:a16="http://schemas.microsoft.com/office/drawing/2014/main" id="{5438B829-CEFC-413B-B15B-DDA2452C80C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90888" y="3471579"/>
            <a:ext cx="914400" cy="914400"/>
          </a:xfrm>
          <a:prstGeom prst="rect">
            <a:avLst/>
          </a:prstGeom>
        </p:spPr>
      </p:pic>
      <p:pic>
        <p:nvPicPr>
          <p:cNvPr id="9" name="Graphic 8" descr="Tools icon">
            <a:extLst>
              <a:ext uri="{FF2B5EF4-FFF2-40B4-BE49-F238E27FC236}">
                <a16:creationId xmlns:a16="http://schemas.microsoft.com/office/drawing/2014/main" id="{89FEF95B-601C-4168-8437-381D7F5D664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48088" y="2308845"/>
            <a:ext cx="914400" cy="914400"/>
          </a:xfrm>
          <a:prstGeom prst="rect">
            <a:avLst/>
          </a:prstGeom>
        </p:spPr>
      </p:pic>
      <p:pic>
        <p:nvPicPr>
          <p:cNvPr id="11" name="Graphic 10" descr="Search icon">
            <a:extLst>
              <a:ext uri="{FF2B5EF4-FFF2-40B4-BE49-F238E27FC236}">
                <a16:creationId xmlns:a16="http://schemas.microsoft.com/office/drawing/2014/main" id="{7AAEC09D-AC5D-4276-B73B-F792901F31A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25911" y="4342914"/>
            <a:ext cx="914400" cy="914400"/>
          </a:xfrm>
          <a:prstGeom prst="rect">
            <a:avLst/>
          </a:prstGeom>
        </p:spPr>
      </p:pic>
      <p:pic>
        <p:nvPicPr>
          <p:cNvPr id="13" name="Graphic 12" descr="Mobile device icon">
            <a:extLst>
              <a:ext uri="{FF2B5EF4-FFF2-40B4-BE49-F238E27FC236}">
                <a16:creationId xmlns:a16="http://schemas.microsoft.com/office/drawing/2014/main" id="{31B50B0C-C074-4091-B6D7-15CEE888267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71096" y="2308845"/>
            <a:ext cx="914400" cy="914400"/>
          </a:xfrm>
          <a:prstGeom prst="rect">
            <a:avLst/>
          </a:prstGeom>
        </p:spPr>
      </p:pic>
      <p:pic>
        <p:nvPicPr>
          <p:cNvPr id="15" name="Graphic 14" descr="Database icon">
            <a:extLst>
              <a:ext uri="{FF2B5EF4-FFF2-40B4-BE49-F238E27FC236}">
                <a16:creationId xmlns:a16="http://schemas.microsoft.com/office/drawing/2014/main" id="{6A79573E-C9C2-4F4F-9748-2E1239AAB63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25911" y="5271941"/>
            <a:ext cx="914400" cy="914400"/>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fontScale="77500" lnSpcReduction="20000"/>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we automate our processes?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Microsoft Flow replace Logic Apps?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Is there really a way to securely store application secrets in the cloud?</a:t>
            </a:r>
          </a:p>
          <a:p>
            <a:pPr marL="336145" lvl="1" indent="0">
              <a:buNone/>
            </a:pPr>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We won’t have all of the SQL features available to us in the cloud</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Our API inventory will grow and we are concerned about how to best manage that</a:t>
            </a:r>
          </a:p>
          <a:p>
            <a:pPr marL="0" indent="0">
              <a:spcAft>
                <a:spcPts val="882"/>
              </a:spcAft>
              <a:buNone/>
            </a:pPr>
            <a:endParaRPr lang="en-US" sz="1800" dirty="0">
              <a:solidFill>
                <a:schemeClr val="tx1"/>
              </a:solidFill>
            </a:endParaRPr>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5C888F1-494A-4C55-8F6B-6BF7E63FDD35}">
  <ds:schemaRefs>
    <ds:schemaRef ds:uri="http://purl.org/dc/elements/1.1/"/>
    <ds:schemaRef ds:uri="http://schemas.microsoft.com/office/2006/metadata/properties"/>
    <ds:schemaRef ds:uri="http://schemas.microsoft.com/sharepoint/v3"/>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2023ac63-7b75-4916-a9ee-591457758eee"/>
    <ds:schemaRef ds:uri="d9c797ad-d7c3-4982-82b7-81352a75e4a5"/>
    <ds:schemaRef ds:uri="http://www.w3.org/XML/1998/namespace"/>
    <ds:schemaRef ds:uri="http://purl.org/dc/terms/"/>
  </ds:schemaRefs>
</ds:datastoreItem>
</file>

<file path=customXml/itemProps2.xml><?xml version="1.0" encoding="utf-8"?>
<ds:datastoreItem xmlns:ds="http://schemas.openxmlformats.org/officeDocument/2006/customXml" ds:itemID="{4CAFC3FF-061C-4B34-B3AB-D31BC23D7B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3CE0C5B-B6CB-4013-BA99-4B82231F49E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2989</Words>
  <Application>Microsoft Office PowerPoint</Application>
  <PresentationFormat>Widescreen</PresentationFormat>
  <Paragraphs>270</Paragraphs>
  <Slides>26</Slides>
  <Notes>26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Arial</vt:lpstr>
      <vt:lpstr>Calibri</vt:lpstr>
      <vt:lpstr>Consolas</vt:lpstr>
      <vt:lpstr>Segoe UI</vt:lpstr>
      <vt:lpstr>Segoe UI Light</vt:lpstr>
      <vt:lpstr>Segoe UI Semilight</vt:lpstr>
      <vt:lpstr>Wingdings</vt:lpstr>
      <vt:lpstr>2_Server and Cloud 2013</vt:lpstr>
      <vt:lpstr>C+E Readiness Template</vt:lpstr>
      <vt:lpstr>App modernization</vt:lpstr>
      <vt:lpstr>Abstract and learning objectives</vt:lpstr>
      <vt:lpstr>Step 1: Review the customer case study</vt:lpstr>
      <vt:lpstr>Customer situation </vt:lpstr>
      <vt:lpstr>Customer situation </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 handling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2018-08-28T17:08:44Z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ies>
</file>